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Default Extension="png" ContentType="image/png"/>
  <Default Extension="jpg" ContentType="image/jpeg"/>
  <Default Extension="jpeg" ContentType="image/jpeg"/>
  <Default Extension="gif" ContentType="image/gif"/>
  <Default Extension="svg" ContentType="image/svg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 type="custom"/>
  <p:notesSz cx="12192000" cy="6858000"/>
  <p:embeddedFontLst>
    <p:embeddedFont>
      <p:font typeface="MiSans" charset="-122" pitchFamily="34"/>
      <p:regular r:id="rId21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font" Target="fonts/font1.fntdata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ableStyles" Target="tableStyles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_1.png"/><Relationship Id="rId3" Type="http://schemas.openxmlformats.org/officeDocument/2006/relationships/hyperlink" Target="https://www.youtube.com/watch?v=SlG6Ni2Rm34" TargetMode="Externa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_1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_1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_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_1.png"/><Relationship Id="rId3" Type="http://schemas.openxmlformats.org/officeDocument/2006/relationships/image" Target="../media/image6_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_1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_1.png"/><Relationship Id="rId3" Type="http://schemas.openxmlformats.org/officeDocument/2006/relationships/hyperlink" Target="https://agents.md/" TargetMode="Externa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_1.jpg"/><Relationship Id="rId3" Type="http://schemas.openxmlformats.org/officeDocument/2006/relationships/hyperlink" Target="https://github.com/openai/symphony" TargetMode="Externa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_1.jp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_1.jp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_1.jpg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_1.jp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_1.jp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_1.jpg"/><Relationship Id="rId3" Type="http://schemas.openxmlformats.org/officeDocument/2006/relationships/hyperlink" Target="https://www.youtube.com/watch?v=SlG6Ni2Rm34" TargetMode="External"/></Relationships>
</file>

<file path=ppt/slides/slide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-img"/>
          <p:cNvPicPr/>
          <p:nvPr/>
        </p:nvPicPr>
        <p:blipFill>
          <a:blip r:embed="rId2"/>
          <a:srcRect l="3312" r="33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3" name="bg-overlay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E12">
              <a:alpha val="78824"/>
            </a:srgbClr>
          </a:solidFill>
          <a:ln>
            <a:noFill/>
          </a:ln>
        </p:spPr>
      </p:sp>
      <p:sp>
        <p:nvSpPr>
          <p:cNvPr id="4" name="kicker"/>
          <p:cNvSpPr txBox="1"/>
          <p:nvPr/>
        </p:nvSpPr>
        <p:spPr>
          <a:xfrm>
            <a:off x="812800" y="1879600"/>
            <a:ext cx="812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CONVEX26 · AGENTIC CODING 技术笔记</a:t>
            </a:r>
            <a:endParaRPr lang="en-US" sz="1200" noProof="1"/>
          </a:p>
        </p:txBody>
      </p:sp>
      <p:sp>
        <p:nvSpPr>
          <p:cNvPr id="5" name="title"/>
          <p:cNvSpPr txBox="1"/>
          <p:nvPr/>
        </p:nvSpPr>
        <p:spPr>
          <a:xfrm>
            <a:off x="812800" y="2235200"/>
            <a:ext cx="9652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5400" noProof="1" b="1">
                <a:solidFill>
                  <a:srgbClr val="EDEFF2"/>
                </a:solidFill>
                <a:latin typeface="MiSans"/>
                <a:ea typeface="MiSans"/>
              </a:rPr>
              <a:t>元软件工程</a:t>
            </a:r>
            <a:endParaRPr lang="en-US" sz="1600" noProof="1"/>
          </a:p>
        </p:txBody>
      </p:sp>
      <p:sp>
        <p:nvSpPr>
          <p:cNvPr id="6" name="bar"/>
          <p:cNvSpPr/>
          <p:nvPr/>
        </p:nvSpPr>
        <p:spPr>
          <a:xfrm>
            <a:off x="812800" y="3403600"/>
            <a:ext cx="711200" cy="508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7" name="subtitle"/>
          <p:cNvSpPr txBox="1"/>
          <p:nvPr/>
        </p:nvSpPr>
        <p:spPr>
          <a:xfrm>
            <a:off x="812800" y="3657600"/>
            <a:ext cx="9652000" cy="355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800" noProof="1">
                <a:solidFill>
                  <a:srgbClr val="C7CCD4"/>
                </a:solidFill>
                <a:latin typeface="MiSans"/>
                <a:ea typeface="MiSans"/>
              </a:rPr>
              <a:t>meta-SWE = agentic harness engineering / loop design</a:t>
            </a:r>
            <a:endParaRPr lang="en-US" sz="1800" noProof="1"/>
          </a:p>
        </p:txBody>
      </p:sp>
      <p:sp>
        <p:nvSpPr>
          <p:cNvPr id="8" name="speaker"/>
          <p:cNvSpPr txBox="1"/>
          <p:nvPr/>
        </p:nvSpPr>
        <p:spPr>
          <a:xfrm>
            <a:off x="812800" y="5740400"/>
            <a:ext cx="812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EDEFF2"/>
                </a:solidFill>
                <a:latin typeface="MiSans"/>
                <a:ea typeface="MiSans"/>
              </a:rPr>
              <a:t>Luis Velasco（OpenAI）· CONVEX26</a:t>
            </a:r>
            <a:endParaRPr lang="en-US" sz="1300" noProof="1"/>
          </a:p>
        </p:txBody>
      </p:sp>
      <p:sp>
        <p:nvSpPr>
          <p:cNvPr id="9" name="source"/>
          <p:cNvSpPr txBox="1"/>
          <p:nvPr/>
        </p:nvSpPr>
        <p:spPr>
          <a:xfrm>
            <a:off x="812800" y="60706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来源：</a:t>
            </a:r>
            <a:r>
              <a:rPr lang="en-US" sz="1100" noProof="1" u="sng">
                <a:solidFill>
                  <a:srgbClr val="0563C1"/>
                </a:solidFill>
                <a:latin typeface="MiSans"/>
                <a:ea typeface="MiSans"/>
                <a:hlinkClick r:id="rId3"/>
              </a:rPr>
              <a:t>Agentic Coding &amp; Frontier Development（YouTube）</a:t>
            </a: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 · 图：GitHub Blog</a:t>
            </a:r>
            <a:endParaRPr lang="en-US" sz="1100" noProof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01 · 概念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889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meta-SWE：面向编程代理的工程实践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5" name="lead"/>
          <p:cNvSpPr txBox="1"/>
          <p:nvPr/>
        </p:nvSpPr>
        <p:spPr>
          <a:xfrm>
            <a:off x="812800" y="1778000"/>
            <a:ext cx="6604000" cy="1270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meta-SWE 以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代理执行软件工程任务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为基础，重点设计支持代理可靠执行的环境与工作流。</a:t>
            </a:r>
            <a:endParaRPr lang="en-US" sz="1500" noProof="1"/>
          </a:p>
          <a:p>
            <a:pPr>
              <a:lnSpc>
                <a:spcPct val="170000"/>
              </a:lnSpc>
              <a:spcBef>
                <a:spcPts val="1000"/>
              </a:spcBef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核心工作包括代理运行环境建设，以及高层级业务工作流设计。</a:t>
            </a:r>
            <a:endParaRPr lang="en-US" sz="1500" noProof="1"/>
          </a:p>
        </p:txBody>
      </p:sp>
      <p:sp>
        <p:nvSpPr>
          <p:cNvPr id="6" name="syn-label"/>
          <p:cNvSpPr txBox="1"/>
          <p:nvPr/>
        </p:nvSpPr>
        <p:spPr>
          <a:xfrm>
            <a:off x="812800" y="3403600"/>
            <a:ext cx="6604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200" kern="0">
                <a:solidFill>
                  <a:srgbClr val="8B929C"/>
                </a:solidFill>
                <a:latin typeface="MiSans"/>
                <a:ea typeface="MiSans"/>
              </a:rPr>
              <a:t>相关术语</a:t>
            </a:r>
            <a:endParaRPr lang="en-US" sz="1200" noProof="1"/>
          </a:p>
        </p:txBody>
      </p:sp>
      <p:sp>
        <p:nvSpPr>
          <p:cNvPr id="7" name="syn-items"/>
          <p:cNvSpPr txBox="1"/>
          <p:nvPr/>
        </p:nvSpPr>
        <p:spPr>
          <a:xfrm>
            <a:off x="812800" y="3708400"/>
            <a:ext cx="6604000" cy="1295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90000"/>
              </a:lnSpc>
            </a:pPr>
            <a:r>
              <a:rPr lang="en-US" sz="1600" noProof="1">
                <a:solidFill>
                  <a:srgbClr val="E8A33D"/>
                </a:solidFill>
                <a:latin typeface="MiSans"/>
                <a:ea typeface="MiSans"/>
              </a:rPr>
              <a:t>agentic engineering</a:t>
            </a:r>
            <a:r>
              <a:rPr lang="en-US" sz="1600" noProof="1">
                <a:solidFill>
                  <a:srgbClr val="EDEFF2"/>
                </a:solidFill>
                <a:latin typeface="MiSans"/>
                <a:ea typeface="MiSans"/>
              </a:rPr>
              <a:t>　代理工程</a:t>
            </a:r>
            <a:endParaRPr lang="en-US" sz="1600" noProof="1"/>
          </a:p>
          <a:p>
            <a:pPr>
              <a:lnSpc>
                <a:spcPct val="190000"/>
              </a:lnSpc>
            </a:pPr>
            <a:r>
              <a:rPr lang="en-US" sz="1600" noProof="1">
                <a:solidFill>
                  <a:srgbClr val="E8A33D"/>
                </a:solidFill>
                <a:latin typeface="MiSans"/>
                <a:ea typeface="MiSans"/>
              </a:rPr>
              <a:t>harness engineering</a:t>
            </a:r>
            <a:r>
              <a:rPr lang="en-US" sz="1600" noProof="1">
                <a:solidFill>
                  <a:srgbClr val="EDEFF2"/>
                </a:solidFill>
                <a:latin typeface="MiSans"/>
                <a:ea typeface="MiSans"/>
              </a:rPr>
              <a:t>　代理运行环境工程</a:t>
            </a:r>
            <a:endParaRPr lang="en-US" sz="1600" noProof="1"/>
          </a:p>
          <a:p>
            <a:pPr>
              <a:lnSpc>
                <a:spcPct val="190000"/>
              </a:lnSpc>
            </a:pPr>
            <a:r>
              <a:rPr lang="en-US" sz="1600" noProof="1">
                <a:solidFill>
                  <a:srgbClr val="E8A33D"/>
                </a:solidFill>
                <a:latin typeface="MiSans"/>
                <a:ea typeface="MiSans"/>
              </a:rPr>
              <a:t>loop design</a:t>
            </a:r>
            <a:r>
              <a:rPr lang="en-US" sz="1600" noProof="1">
                <a:solidFill>
                  <a:srgbClr val="EDEFF2"/>
                </a:solidFill>
                <a:latin typeface="MiSans"/>
                <a:ea typeface="MiSans"/>
              </a:rPr>
              <a:t>　执行循环设计</a:t>
            </a:r>
            <a:endParaRPr lang="en-US" sz="1600" noProof="1"/>
          </a:p>
        </p:txBody>
      </p:sp>
      <p:sp>
        <p:nvSpPr>
          <p:cNvPr id="8" name="note"/>
          <p:cNvSpPr txBox="1"/>
          <p:nvPr/>
        </p:nvSpPr>
        <p:spPr>
          <a:xfrm>
            <a:off x="812800" y="5080000"/>
            <a:ext cx="66040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运行环境：</a:t>
            </a:r>
            <a:r>
              <a:rPr lang="en-US" sz="1100" noProof="1" b="1">
                <a:solidFill>
                  <a:srgbClr val="8B929C"/>
                </a:solidFill>
                <a:latin typeface="MiSans"/>
                <a:ea typeface="MiSans"/>
              </a:rPr>
              <a:t>harness</a:t>
            </a: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 承载代理执行循环、工具调用与上下文管理。</a:t>
            </a:r>
            <a:endParaRPr lang="en-US" sz="1100" noProof="1"/>
          </a:p>
        </p:txBody>
      </p:sp>
      <p:pic>
        <p:nvPicPr>
          <p:cNvPr id="9" name="photo"/>
          <p:cNvPicPr/>
          <p:nvPr/>
        </p:nvPicPr>
        <p:blipFill>
          <a:blip r:embed="rId2"/>
          <a:srcRect t="0" b="0"/>
          <a:stretch>
            <a:fillRect/>
          </a:stretch>
        </p:blipFill>
        <p:spPr>
          <a:xfrm>
            <a:off x="7924800" y="1524000"/>
            <a:ext cx="3454400" cy="4318000"/>
          </a:xfrm>
          <a:prstGeom prst="rect">
            <a:avLst/>
          </a:prstGeom>
          <a:ln>
            <a:noFill/>
          </a:ln>
        </p:spPr>
      </p:pic>
      <p:sp>
        <p:nvSpPr>
          <p:cNvPr id="10" name="photo-border"/>
          <p:cNvSpPr/>
          <p:nvPr/>
        </p:nvSpPr>
        <p:spPr>
          <a:xfrm>
            <a:off x="7924800" y="1524000"/>
            <a:ext cx="3454400" cy="4318000"/>
          </a:xfrm>
          <a:prstGeom prst="rect">
            <a:avLst/>
          </a:prstGeom>
          <a:noFill/>
          <a:ln w="12700">
            <a:solidFill>
              <a:srgbClr val="2C323C"/>
            </a:solidFill>
          </a:ln>
        </p:spPr>
      </p:sp>
      <p:sp>
        <p:nvSpPr>
          <p:cNvPr id="11" name="photo-cap"/>
          <p:cNvSpPr txBox="1"/>
          <p:nvPr/>
        </p:nvSpPr>
        <p:spPr>
          <a:xfrm>
            <a:off x="7924800" y="5918200"/>
            <a:ext cx="34544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图：Unsplash</a:t>
            </a:r>
            <a:endParaRPr lang="en-US" sz="1100" noProof="1"/>
          </a:p>
        </p:txBody>
      </p:sp>
      <p:sp>
        <p:nvSpPr>
          <p:cNvPr id="12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13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02</a:t>
            </a:r>
            <a:endParaRPr lang="en-US" sz="1100" noProof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02 · 演进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9652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三个阶段：从代码补全到任务委托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5" name="axis"/>
          <p:cNvSpPr/>
          <p:nvPr>
            <p:extLst>
              <p:ext uri="{F5677B7D-0D2A-4D9B-9A5C-6D8D7D0E5A5D}">
                <pptd:line encoding="base64url">eyJ2aWV3Qm94IjpbODAwLDJdLCJwb2ludHMiOiIwLDEgODAwLDEifQ</pptd:line>
              </p:ext>
            </p:extLst>
          </p:nvPr>
        </p:nvSpPr>
        <p:spPr>
          <a:xfrm>
            <a:off x="1016000" y="3632200"/>
            <a:ext cx="10160000" cy="25400"/>
          </a:xfrm>
          <a:custGeom>
            <a:avLst/>
            <a:gdLst/>
            <a:ahLst/>
            <a:cxnLst/>
            <a:rect l="l" t="t" r="r" b="b"/>
            <a:pathLst>
              <a:path w="800" h="2">
                <a:moveTo>
                  <a:pt x="0" y="1"/>
                </a:moveTo>
                <a:lnTo>
                  <a:pt x="800" y="1"/>
                </a:lnTo>
              </a:path>
            </a:pathLst>
          </a:custGeom>
          <a:noFill/>
          <a:ln w="25400" cap="rnd">
            <a:solidFill>
              <a:srgbClr val="2C323C"/>
            </a:solidFill>
            <a:round/>
          </a:ln>
        </p:spPr>
      </p:sp>
      <p:sp>
        <p:nvSpPr>
          <p:cNvPr id="6" name="node1"/>
          <p:cNvSpPr/>
          <p:nvPr/>
        </p:nvSpPr>
        <p:spPr>
          <a:xfrm>
            <a:off x="2476500" y="3568700"/>
            <a:ext cx="152400" cy="152400"/>
          </a:xfrm>
          <a:prstGeom prst="ellipse">
            <a:avLst/>
          </a:prstGeom>
          <a:solidFill>
            <a:srgbClr val="8B929C"/>
          </a:solidFill>
          <a:ln>
            <a:noFill/>
          </a:ln>
        </p:spPr>
      </p:sp>
      <p:sp>
        <p:nvSpPr>
          <p:cNvPr id="7" name="node2"/>
          <p:cNvSpPr/>
          <p:nvPr/>
        </p:nvSpPr>
        <p:spPr>
          <a:xfrm>
            <a:off x="6032500" y="3568700"/>
            <a:ext cx="152400" cy="152400"/>
          </a:xfrm>
          <a:prstGeom prst="ellipse">
            <a:avLst/>
          </a:prstGeom>
          <a:solidFill>
            <a:srgbClr val="C7CCD4"/>
          </a:solidFill>
          <a:ln>
            <a:noFill/>
          </a:ln>
        </p:spPr>
      </p:sp>
      <p:sp>
        <p:nvSpPr>
          <p:cNvPr id="8" name="node3"/>
          <p:cNvSpPr/>
          <p:nvPr/>
        </p:nvSpPr>
        <p:spPr>
          <a:xfrm>
            <a:off x="9588500" y="3568700"/>
            <a:ext cx="152400" cy="152400"/>
          </a:xfrm>
          <a:prstGeom prst="ellipse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9" name="era1"/>
          <p:cNvSpPr txBox="1"/>
          <p:nvPr/>
        </p:nvSpPr>
        <p:spPr>
          <a:xfrm>
            <a:off x="1016000" y="1905000"/>
            <a:ext cx="3175000" cy="152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2000" noProof="1" b="1">
                <a:solidFill>
                  <a:srgbClr val="EDEFF2"/>
                </a:solidFill>
                <a:latin typeface="MiSans"/>
                <a:ea typeface="MiSans"/>
              </a:rPr>
              <a:t>Phase I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Copilot 时代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200" noProof="1">
                <a:solidFill>
                  <a:srgbClr val="8B929C"/>
                </a:solidFill>
                <a:latin typeface="MiSans"/>
                <a:ea typeface="MiSans"/>
              </a:rPr>
              <a:t>2021–2022</a:t>
            </a:r>
            <a:endParaRPr lang="en-US" sz="1600" noProof="1"/>
          </a:p>
        </p:txBody>
      </p:sp>
      <p:sp>
        <p:nvSpPr>
          <p:cNvPr id="10" name="era2"/>
          <p:cNvSpPr txBox="1"/>
          <p:nvPr/>
        </p:nvSpPr>
        <p:spPr>
          <a:xfrm>
            <a:off x="4572000" y="1905000"/>
            <a:ext cx="3175000" cy="152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2000" noProof="1" b="1">
                <a:solidFill>
                  <a:srgbClr val="EDEFF2"/>
                </a:solidFill>
                <a:latin typeface="MiSans"/>
                <a:ea typeface="MiSans"/>
              </a:rPr>
              <a:t>Phase II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Cursor 时代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200" noProof="1">
                <a:solidFill>
                  <a:srgbClr val="8B929C"/>
                </a:solidFill>
                <a:latin typeface="MiSans"/>
                <a:ea typeface="MiSans"/>
              </a:rPr>
              <a:t>2023–2025</a:t>
            </a:r>
            <a:endParaRPr lang="en-US" sz="1600" noProof="1"/>
          </a:p>
        </p:txBody>
      </p:sp>
      <p:sp>
        <p:nvSpPr>
          <p:cNvPr id="11" name="era3"/>
          <p:cNvSpPr txBox="1"/>
          <p:nvPr/>
        </p:nvSpPr>
        <p:spPr>
          <a:xfrm>
            <a:off x="8128000" y="1905000"/>
            <a:ext cx="3175000" cy="152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2000" noProof="1" b="1">
                <a:solidFill>
                  <a:srgbClr val="E8A33D"/>
                </a:solidFill>
                <a:latin typeface="MiSans"/>
                <a:ea typeface="MiSans"/>
              </a:rPr>
              <a:t>Phase III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500" noProof="1">
                <a:solidFill>
                  <a:srgbClr val="EDEFF2"/>
                </a:solidFill>
                <a:latin typeface="MiSans"/>
                <a:ea typeface="MiSans"/>
              </a:rPr>
              <a:t>Codex 时代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200" noProof="1">
                <a:solidFill>
                  <a:srgbClr val="8B929C"/>
                </a:solidFill>
                <a:latin typeface="MiSans"/>
                <a:ea typeface="MiSans"/>
              </a:rPr>
              <a:t>2026–now</a:t>
            </a:r>
            <a:endParaRPr lang="en-US" sz="1600" noProof="1"/>
          </a:p>
        </p:txBody>
      </p:sp>
      <p:sp>
        <p:nvSpPr>
          <p:cNvPr id="12" name="desc1"/>
          <p:cNvSpPr txBox="1"/>
          <p:nvPr/>
        </p:nvSpPr>
        <p:spPr>
          <a:xfrm>
            <a:off x="1016000" y="3937000"/>
            <a:ext cx="3175000" cy="152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IDE 内代码补全</a:t>
            </a:r>
            <a:br/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软件开发流程基本不变</a:t>
            </a:r>
            <a:endParaRPr lang="en-US" sz="1600" noProof="1"/>
          </a:p>
          <a:p>
            <a:pPr algn="ctr">
              <a:lnSpc>
                <a:spcPct val="120000"/>
              </a:lnSpc>
              <a:spcBef>
                <a:spcPts val="800"/>
              </a:spcBef>
            </a:pPr>
            <a:r>
              <a:rPr lang="en-US" sz="3000" noProof="1" b="1">
                <a:solidFill>
                  <a:srgbClr val="8B929C"/>
                </a:solidFill>
                <a:latin typeface="MiSans"/>
                <a:ea typeface="MiSans"/>
              </a:rPr>
              <a:t>&lt;5%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生产力提升（演讲估计）</a:t>
            </a:r>
            <a:endParaRPr lang="en-US" sz="1600" noProof="1"/>
          </a:p>
        </p:txBody>
      </p:sp>
      <p:sp>
        <p:nvSpPr>
          <p:cNvPr id="13" name="desc2"/>
          <p:cNvSpPr txBox="1"/>
          <p:nvPr/>
        </p:nvSpPr>
        <p:spPr>
          <a:xfrm>
            <a:off x="4572000" y="3937000"/>
            <a:ext cx="3175000" cy="152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聊天面板辅助编程</a:t>
            </a:r>
            <a:br/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指导、审查与修正</a:t>
            </a:r>
            <a:endParaRPr lang="en-US" sz="1600" noProof="1"/>
          </a:p>
          <a:p>
            <a:pPr algn="ctr">
              <a:lnSpc>
                <a:spcPct val="120000"/>
              </a:lnSpc>
              <a:spcBef>
                <a:spcPts val="800"/>
              </a:spcBef>
            </a:pPr>
            <a:r>
              <a:rPr lang="en-US" sz="3000" noProof="1" b="1">
                <a:solidFill>
                  <a:srgbClr val="C7CCD4"/>
                </a:solidFill>
                <a:latin typeface="MiSans"/>
                <a:ea typeface="MiSans"/>
              </a:rPr>
              <a:t>≈20%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代理承担的工作占比（演讲估计）</a:t>
            </a:r>
            <a:endParaRPr lang="en-US" sz="1600" noProof="1"/>
          </a:p>
        </p:txBody>
      </p:sp>
      <p:sp>
        <p:nvSpPr>
          <p:cNvPr id="14" name="desc3"/>
          <p:cNvSpPr txBox="1"/>
          <p:nvPr/>
        </p:nvSpPr>
        <p:spPr>
          <a:xfrm>
            <a:off x="8128000" y="3937000"/>
            <a:ext cx="3175000" cy="152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t"/>
          <a:lstStyle/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完整任务委托</a:t>
            </a:r>
            <a:br/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代理主导的持续改进循环</a:t>
            </a:r>
            <a:endParaRPr lang="en-US" sz="1600" noProof="1"/>
          </a:p>
          <a:p>
            <a:pPr algn="ctr">
              <a:lnSpc>
                <a:spcPct val="120000"/>
              </a:lnSpc>
              <a:spcBef>
                <a:spcPts val="800"/>
              </a:spcBef>
            </a:pPr>
            <a:r>
              <a:rPr lang="en-US" sz="3000" noProof="1" b="1">
                <a:solidFill>
                  <a:srgbClr val="E8A33D"/>
                </a:solidFill>
                <a:latin typeface="MiSans"/>
                <a:ea typeface="MiSans"/>
              </a:rPr>
              <a:t>≈90%</a:t>
            </a:r>
            <a:endParaRPr lang="en-US" sz="1600" noProof="1"/>
          </a:p>
          <a:p>
            <a:pPr algn="ctr">
              <a:lnSpc>
                <a:spcPct val="12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代理承担的工作占比（演讲估计）</a:t>
            </a:r>
            <a:endParaRPr lang="en-US" sz="1600" noProof="1"/>
          </a:p>
        </p:txBody>
      </p:sp>
      <p:sp>
        <p:nvSpPr>
          <p:cNvPr id="15" name="takeaway"/>
          <p:cNvSpPr txBox="1"/>
          <p:nvPr/>
        </p:nvSpPr>
        <p:spPr>
          <a:xfrm>
            <a:off x="812800" y="5740400"/>
            <a:ext cx="10566400" cy="304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开发者的职责转向任务分配、执行监督与质量评估</a:t>
            </a:r>
            <a:endParaRPr lang="en-US" sz="1400" noProof="1"/>
          </a:p>
        </p:txBody>
      </p:sp>
      <p:sp>
        <p:nvSpPr>
          <p:cNvPr id="16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17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03</a:t>
            </a:r>
            <a:endParaRPr lang="en-US" sz="1100" noProof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PHASE I · 2021–2022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889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Copilot 阶段：基于上下文的代码补全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5" name="body"/>
          <p:cNvSpPr txBox="1"/>
          <p:nvPr/>
        </p:nvSpPr>
        <p:spPr>
          <a:xfrm>
            <a:off x="812800" y="1803400"/>
            <a:ext cx="5588000" cy="317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Copilot 代表早期 AI 辅助编程模式：在 IDE 中，依据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当前文件的上下文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生成代码补全建议。</a:t>
            </a:r>
            <a:endParaRPr lang="en-US" sz="1500" noProof="1"/>
          </a:p>
          <a:p>
            <a:pPr>
              <a:lnSpc>
                <a:spcPct val="170000"/>
              </a:lnSpc>
              <a:spcBef>
                <a:spcPts val="1200"/>
              </a:spcBef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软件开发生命周期基本不变。需求管理、任务分配与交付流程仍由开发者负责，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AI 主要辅助代码编写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。</a:t>
            </a:r>
            <a:endParaRPr lang="en-US" sz="1500" noProof="1"/>
          </a:p>
        </p:txBody>
      </p:sp>
      <p:sp>
        <p:nvSpPr>
          <p:cNvPr id="6" name="stat"/>
          <p:cNvSpPr txBox="1"/>
          <p:nvPr/>
        </p:nvSpPr>
        <p:spPr>
          <a:xfrm>
            <a:off x="812800" y="5080000"/>
            <a:ext cx="5588000" cy="88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3400" noProof="1" b="1">
                <a:solidFill>
                  <a:srgbClr val="E8A33D"/>
                </a:solidFill>
                <a:latin typeface="MiSans"/>
                <a:ea typeface="MiSans"/>
              </a:rPr>
              <a:t>&lt; 5%</a:t>
            </a:r>
            <a:r>
              <a:rPr lang="en-US" sz="1400" noProof="1">
                <a:solidFill>
                  <a:srgbClr val="8B929C"/>
                </a:solidFill>
                <a:latin typeface="MiSans"/>
                <a:ea typeface="MiSans"/>
              </a:rPr>
              <a:t>　生产力提升（演讲估计）</a:t>
            </a:r>
            <a:endParaRPr lang="en-US" sz="1600" noProof="1"/>
          </a:p>
        </p:txBody>
      </p:sp>
      <p:pic>
        <p:nvPicPr>
          <p:cNvPr id="7" name="photo"/>
          <p:cNvPicPr/>
          <p:nvPr/>
        </p:nvPicPr>
        <p:blipFill>
          <a:blip r:embed="rId2"/>
          <a:srcRect l="24" r="24"/>
          <a:stretch>
            <a:fillRect/>
          </a:stretch>
        </p:blipFill>
        <p:spPr>
          <a:xfrm>
            <a:off x="6350000" y="1651000"/>
            <a:ext cx="5029200" cy="2641600"/>
          </a:xfrm>
          <a:prstGeom prst="rect">
            <a:avLst/>
          </a:prstGeom>
          <a:ln>
            <a:noFill/>
          </a:ln>
        </p:spPr>
      </p:pic>
      <p:sp>
        <p:nvSpPr>
          <p:cNvPr id="8" name="photo-border"/>
          <p:cNvSpPr/>
          <p:nvPr/>
        </p:nvSpPr>
        <p:spPr>
          <a:xfrm>
            <a:off x="6350000" y="1651000"/>
            <a:ext cx="5029200" cy="2641600"/>
          </a:xfrm>
          <a:prstGeom prst="rect">
            <a:avLst/>
          </a:prstGeom>
          <a:noFill/>
          <a:ln w="12700">
            <a:solidFill>
              <a:srgbClr val="2C323C"/>
            </a:solidFill>
          </a:ln>
        </p:spPr>
      </p:sp>
      <p:sp>
        <p:nvSpPr>
          <p:cNvPr id="9" name="photo-cap"/>
          <p:cNvSpPr txBox="1"/>
          <p:nvPr/>
        </p:nvSpPr>
        <p:spPr>
          <a:xfrm>
            <a:off x="6350000" y="4394200"/>
            <a:ext cx="5029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GitHub Copilot（2021）· 图：GitHub Blog</a:t>
            </a:r>
            <a:endParaRPr lang="en-US" sz="1100" noProof="1"/>
          </a:p>
        </p:txBody>
      </p:sp>
      <p:sp>
        <p:nvSpPr>
          <p:cNvPr id="10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11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04</a:t>
            </a:r>
            <a:endParaRPr lang="en-US" sz="1100" noProof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PHASE II · 2023–2025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889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Cursor 阶段：IDE 内的交互式编程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5" name="body"/>
          <p:cNvSpPr txBox="1"/>
          <p:nvPr/>
        </p:nvSpPr>
        <p:spPr>
          <a:xfrm>
            <a:off x="812800" y="1803400"/>
            <a:ext cx="5588000" cy="317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IDE 在代码补全之外增加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聊天面板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，支持围绕用户故事和问题单开展交互式编程。</a:t>
            </a:r>
            <a:endParaRPr lang="en-US" sz="1500" noProof="1"/>
          </a:p>
          <a:p>
            <a:pPr>
              <a:lnSpc>
                <a:spcPct val="170000"/>
              </a:lnSpc>
              <a:spcBef>
                <a:spcPts val="1200"/>
              </a:spcBef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上下文收集扩展至整个代码库，结合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代码向量化、代码图谱与 AST 解析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获取任务相关信息。</a:t>
            </a:r>
            <a:endParaRPr lang="en-US" sz="1500" noProof="1"/>
          </a:p>
          <a:p>
            <a:pPr>
              <a:lnSpc>
                <a:spcPct val="170000"/>
              </a:lnSpc>
              <a:spcBef>
                <a:spcPts val="1200"/>
              </a:spcBef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工作流程由任务指导、结果审查和修正组成。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模型能力提升可减少人工干预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。</a:t>
            </a:r>
            <a:endParaRPr lang="en-US" sz="1500" noProof="1"/>
          </a:p>
        </p:txBody>
      </p:sp>
      <p:sp>
        <p:nvSpPr>
          <p:cNvPr id="6" name="stat"/>
          <p:cNvSpPr txBox="1"/>
          <p:nvPr/>
        </p:nvSpPr>
        <p:spPr>
          <a:xfrm>
            <a:off x="812800" y="5080000"/>
            <a:ext cx="5588000" cy="88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3400" noProof="1" b="1">
                <a:solidFill>
                  <a:srgbClr val="E8A33D"/>
                </a:solidFill>
                <a:latin typeface="MiSans"/>
                <a:ea typeface="MiSans"/>
              </a:rPr>
              <a:t>≈ 20%</a:t>
            </a:r>
            <a:r>
              <a:rPr lang="en-US" sz="1400" noProof="1">
                <a:solidFill>
                  <a:srgbClr val="8B929C"/>
                </a:solidFill>
                <a:latin typeface="MiSans"/>
                <a:ea typeface="MiSans"/>
              </a:rPr>
              <a:t>　代理承担的工作占比（演讲估计）</a:t>
            </a:r>
            <a:endParaRPr lang="en-US" sz="1600" noProof="1"/>
          </a:p>
        </p:txBody>
      </p:sp>
      <p:pic>
        <p:nvPicPr>
          <p:cNvPr id="7" name="photo"/>
          <p:cNvPicPr/>
          <p:nvPr/>
        </p:nvPicPr>
        <p:blipFill>
          <a:blip r:embed="rId2"/>
          <a:srcRect l="45" r="45"/>
          <a:stretch>
            <a:fillRect/>
          </a:stretch>
        </p:blipFill>
        <p:spPr>
          <a:xfrm>
            <a:off x="6350000" y="1651000"/>
            <a:ext cx="5029200" cy="2641600"/>
          </a:xfrm>
          <a:prstGeom prst="rect">
            <a:avLst/>
          </a:prstGeom>
          <a:ln>
            <a:noFill/>
          </a:ln>
        </p:spPr>
      </p:pic>
      <p:sp>
        <p:nvSpPr>
          <p:cNvPr id="8" name="photo-border"/>
          <p:cNvSpPr/>
          <p:nvPr/>
        </p:nvSpPr>
        <p:spPr>
          <a:xfrm>
            <a:off x="6350000" y="1651000"/>
            <a:ext cx="5029200" cy="2641600"/>
          </a:xfrm>
          <a:prstGeom prst="rect">
            <a:avLst/>
          </a:prstGeom>
          <a:noFill/>
          <a:ln w="12700">
            <a:solidFill>
              <a:srgbClr val="2C323C"/>
            </a:solidFill>
          </a:ln>
        </p:spPr>
      </p:sp>
      <p:sp>
        <p:nvSpPr>
          <p:cNvPr id="9" name="photo-cap"/>
          <p:cNvSpPr txBox="1"/>
          <p:nvPr/>
        </p:nvSpPr>
        <p:spPr>
          <a:xfrm>
            <a:off x="6350000" y="4394200"/>
            <a:ext cx="5029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Cursor 交互界面 · 图：Cursor 官网</a:t>
            </a:r>
            <a:endParaRPr lang="en-US" sz="1100" noProof="1"/>
          </a:p>
        </p:txBody>
      </p:sp>
      <p:sp>
        <p:nvSpPr>
          <p:cNvPr id="10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11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05</a:t>
            </a:r>
            <a:endParaRPr lang="en-US" sz="1100" noProof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PHASE III · 2026–NOW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8890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Codex 阶段：完整任务委托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5" name="body"/>
          <p:cNvSpPr txBox="1"/>
          <p:nvPr/>
        </p:nvSpPr>
        <p:spPr>
          <a:xfrm>
            <a:off x="812800" y="1803400"/>
            <a:ext cx="5334000" cy="304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演讲将 Anthropic 的 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Claude Code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 视为这一阶段的先行产品，Codex 随后形成同类竞争。</a:t>
            </a:r>
            <a:endParaRPr lang="en-US" sz="1500" noProof="1"/>
          </a:p>
          <a:p>
            <a:pPr>
              <a:lnSpc>
                <a:spcPct val="170000"/>
              </a:lnSpc>
              <a:spcBef>
                <a:spcPts val="1200"/>
              </a:spcBef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Codex 支持将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完整任务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委托给代理执行。</a:t>
            </a:r>
            <a:endParaRPr lang="en-US" sz="1500" noProof="1"/>
          </a:p>
          <a:p>
            <a:pPr>
              <a:lnSpc>
                <a:spcPct val="170000"/>
              </a:lnSpc>
              <a:spcBef>
                <a:spcPts val="1200"/>
              </a:spcBef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开发者的主要交互转向代理面板，代理成为软件开发的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核心执行单元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。</a:t>
            </a:r>
            <a:endParaRPr lang="en-US" sz="1500" noProof="1"/>
          </a:p>
        </p:txBody>
      </p:sp>
      <p:sp>
        <p:nvSpPr>
          <p:cNvPr id="6" name="stat"/>
          <p:cNvSpPr txBox="1"/>
          <p:nvPr/>
        </p:nvSpPr>
        <p:spPr>
          <a:xfrm>
            <a:off x="812800" y="5029200"/>
            <a:ext cx="5334000" cy="88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1500" noProof="1">
                <a:solidFill>
                  <a:srgbClr val="8B929C"/>
                </a:solidFill>
                <a:latin typeface="MiSans"/>
                <a:ea typeface="MiSans"/>
              </a:rPr>
              <a:t>操作界面：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左侧为 Codex TUI，右侧为 VS Code</a:t>
            </a:r>
            <a:endParaRPr lang="en-US" sz="1600" noProof="1"/>
          </a:p>
        </p:txBody>
      </p:sp>
      <p:pic>
        <p:nvPicPr>
          <p:cNvPr id="7" name="photo1"/>
          <p:cNvPicPr/>
          <p:nvPr/>
        </p:nvPicPr>
        <p:blipFill>
          <a:blip r:embed="rId2"/>
          <a:srcRect t="8000" b="8000"/>
          <a:stretch>
            <a:fillRect/>
          </a:stretch>
        </p:blipFill>
        <p:spPr>
          <a:xfrm>
            <a:off x="6451600" y="1600200"/>
            <a:ext cx="4927600" cy="2413000"/>
          </a:xfrm>
          <a:prstGeom prst="rect">
            <a:avLst/>
          </a:prstGeom>
          <a:ln>
            <a:noFill/>
          </a:ln>
        </p:spPr>
      </p:pic>
      <p:sp>
        <p:nvSpPr>
          <p:cNvPr id="8" name="photo1-border"/>
          <p:cNvSpPr/>
          <p:nvPr/>
        </p:nvSpPr>
        <p:spPr>
          <a:xfrm>
            <a:off x="6451600" y="1600200"/>
            <a:ext cx="4927600" cy="2413000"/>
          </a:xfrm>
          <a:prstGeom prst="rect">
            <a:avLst/>
          </a:prstGeom>
          <a:noFill/>
          <a:ln w="12700">
            <a:solidFill>
              <a:srgbClr val="2C323C"/>
            </a:solidFill>
          </a:ln>
        </p:spPr>
      </p:sp>
      <p:sp>
        <p:nvSpPr>
          <p:cNvPr id="9" name="photo1-cap"/>
          <p:cNvSpPr txBox="1"/>
          <p:nvPr/>
        </p:nvSpPr>
        <p:spPr>
          <a:xfrm>
            <a:off x="6451600" y="4064000"/>
            <a:ext cx="49276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Codex App 任务委托界面 · 图：OpenAI 官网</a:t>
            </a:r>
            <a:endParaRPr lang="en-US" sz="1100" noProof="1"/>
          </a:p>
        </p:txBody>
      </p:sp>
      <p:pic>
        <p:nvPicPr>
          <p:cNvPr id="10" name="photo2"/>
          <p:cNvPicPr/>
          <p:nvPr/>
        </p:nvPicPr>
        <p:blipFill>
          <a:blip r:embed="rId3"/>
          <a:srcRect t="15000" b="15000"/>
          <a:stretch>
            <a:fillRect/>
          </a:stretch>
        </p:blipFill>
        <p:spPr>
          <a:xfrm>
            <a:off x="6451600" y="4368800"/>
            <a:ext cx="4927600" cy="1778000"/>
          </a:xfrm>
          <a:prstGeom prst="rect">
            <a:avLst/>
          </a:prstGeom>
          <a:ln>
            <a:noFill/>
          </a:ln>
        </p:spPr>
      </p:pic>
      <p:sp>
        <p:nvSpPr>
          <p:cNvPr id="11" name="photo2-border"/>
          <p:cNvSpPr/>
          <p:nvPr/>
        </p:nvSpPr>
        <p:spPr>
          <a:xfrm>
            <a:off x="6451600" y="4368800"/>
            <a:ext cx="4927600" cy="1778000"/>
          </a:xfrm>
          <a:prstGeom prst="rect">
            <a:avLst/>
          </a:prstGeom>
          <a:noFill/>
          <a:ln w="12700">
            <a:solidFill>
              <a:srgbClr val="2C323C"/>
            </a:solidFill>
          </a:ln>
        </p:spPr>
      </p:sp>
      <p:sp>
        <p:nvSpPr>
          <p:cNvPr id="12" name="photo2-cap"/>
          <p:cNvSpPr txBox="1"/>
          <p:nvPr/>
        </p:nvSpPr>
        <p:spPr>
          <a:xfrm>
            <a:off x="6451600" y="6197600"/>
            <a:ext cx="49276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代码变更差异（diff）审查界面 · 图：OpenAI 官网</a:t>
            </a:r>
            <a:endParaRPr lang="en-US" sz="1100" noProof="1"/>
          </a:p>
        </p:txBody>
      </p:sp>
      <p:sp>
        <p:nvSpPr>
          <p:cNvPr id="13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14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06</a:t>
            </a:r>
            <a:endParaRPr lang="en-US" sz="1100" noProof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AGENTIC SDLC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9652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代理执行重构软件开发生命周期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5" name="body"/>
          <p:cNvSpPr txBox="1"/>
          <p:nvPr/>
        </p:nvSpPr>
        <p:spPr>
          <a:xfrm>
            <a:off x="812800" y="1803400"/>
            <a:ext cx="6350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仓库准备增加了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代理化（agentize）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环节，用于配置代理所需的上下文与执行规则。</a:t>
            </a:r>
            <a:endParaRPr lang="en-US" sz="1500" noProof="1"/>
          </a:p>
          <a:p>
            <a:pPr>
              <a:lnSpc>
                <a:spcPct val="170000"/>
              </a:lnSpc>
              <a:spcBef>
                <a:spcPts val="1000"/>
              </a:spcBef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主要配置机制包括 </a:t>
            </a:r>
            <a:r>
              <a:rPr lang="en-US" sz="1500" noProof="1">
                <a:solidFill>
                  <a:srgbClr val="E8A33D"/>
                </a:solidFill>
                <a:latin typeface="MiSans"/>
                <a:ea typeface="MiSans"/>
              </a:rPr>
              <a:t>AGENTS.md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、</a:t>
            </a:r>
            <a:r>
              <a:rPr lang="en-US" sz="1500" noProof="1">
                <a:solidFill>
                  <a:srgbClr val="E8A33D"/>
                </a:solidFill>
                <a:latin typeface="MiSans"/>
                <a:ea typeface="MiSans"/>
              </a:rPr>
              <a:t>Skills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、</a:t>
            </a:r>
            <a:r>
              <a:rPr lang="en-US" sz="1500" noProof="1">
                <a:solidFill>
                  <a:srgbClr val="E8A33D"/>
                </a:solidFill>
                <a:latin typeface="MiSans"/>
                <a:ea typeface="MiSans"/>
              </a:rPr>
              <a:t>Hooks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 和 </a:t>
            </a:r>
            <a:r>
              <a:rPr lang="en-US" sz="1500" noProof="1">
                <a:solidFill>
                  <a:srgbClr val="E8A33D"/>
                </a:solidFill>
                <a:latin typeface="MiSans"/>
                <a:ea typeface="MiSans"/>
              </a:rPr>
              <a:t>MCP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。</a:t>
            </a:r>
            <a:endParaRPr lang="en-US" sz="1500" noProof="1"/>
          </a:p>
          <a:p>
            <a:pPr>
              <a:lnSpc>
                <a:spcPct val="170000"/>
              </a:lnSpc>
              <a:spcBef>
                <a:spcPts val="1000"/>
              </a:spcBef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执行过程由代理主导。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代理接收任务规范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，根据测试结果等可验证信号迭代修改。</a:t>
            </a:r>
            <a:endParaRPr lang="en-US" sz="1500" noProof="1"/>
          </a:p>
        </p:txBody>
      </p:sp>
      <p:sp>
        <p:nvSpPr>
          <p:cNvPr id="6" name="loop"/>
          <p:cNvSpPr txBox="1"/>
          <p:nvPr/>
        </p:nvSpPr>
        <p:spPr>
          <a:xfrm>
            <a:off x="812800" y="4648200"/>
            <a:ext cx="6350000" cy="838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80000"/>
              </a:lnSpc>
            </a:pPr>
            <a:r>
              <a:rPr lang="en-US" sz="1400" noProof="1">
                <a:solidFill>
                  <a:srgbClr val="3FB96F"/>
                </a:solidFill>
                <a:latin typeface="MiSans"/>
                <a:ea typeface="MiSans"/>
              </a:rPr>
              <a:t>任务规范 → 代理执行 → 测试反馈 → 迭代修正</a:t>
            </a:r>
            <a:endParaRPr lang="en-US" sz="1400" noProof="1"/>
          </a:p>
          <a:p>
            <a:pPr>
              <a:lnSpc>
                <a:spcPct val="180000"/>
              </a:lnSpc>
            </a:pPr>
            <a:r>
              <a:rPr lang="en-US" sz="1400" noProof="1">
                <a:solidFill>
                  <a:srgbClr val="8B929C"/>
                </a:solidFill>
                <a:latin typeface="MiSans"/>
                <a:ea typeface="MiSans"/>
              </a:rPr>
              <a:t>以可验证反馈驱动代理执行</a:t>
            </a:r>
            <a:endParaRPr lang="en-US" sz="1400" noProof="1"/>
          </a:p>
        </p:txBody>
      </p:sp>
      <p:sp>
        <p:nvSpPr>
          <p:cNvPr id="7" name="stat"/>
          <p:cNvSpPr txBox="1"/>
          <p:nvPr/>
        </p:nvSpPr>
        <p:spPr>
          <a:xfrm>
            <a:off x="812800" y="5588000"/>
            <a:ext cx="63500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8A33D"/>
                </a:solidFill>
                <a:latin typeface="MiSans"/>
                <a:ea typeface="MiSans"/>
              </a:rPr>
              <a:t>≈ 90%</a:t>
            </a:r>
            <a:r>
              <a:rPr lang="en-US" sz="1400" noProof="1">
                <a:solidFill>
                  <a:srgbClr val="8B929C"/>
                </a:solidFill>
                <a:latin typeface="MiSans"/>
                <a:ea typeface="MiSans"/>
              </a:rPr>
              <a:t>　代理工作占比（演讲估计）· 人类负责方向与质量判断</a:t>
            </a:r>
            <a:endParaRPr lang="en-US" sz="1600" noProof="1"/>
          </a:p>
        </p:txBody>
      </p:sp>
      <p:pic>
        <p:nvPicPr>
          <p:cNvPr id="8" name="photo"/>
          <p:cNvPicPr/>
          <p:nvPr/>
        </p:nvPicPr>
        <p:blipFill>
          <a:blip r:embed="rId2"/>
          <a:srcRect t="0" b="0"/>
          <a:stretch>
            <a:fillRect/>
          </a:stretch>
        </p:blipFill>
        <p:spPr>
          <a:xfrm>
            <a:off x="7721600" y="1905000"/>
            <a:ext cx="3657600" cy="2743200"/>
          </a:xfrm>
          <a:prstGeom prst="rect">
            <a:avLst/>
          </a:prstGeom>
          <a:ln>
            <a:noFill/>
          </a:ln>
        </p:spPr>
      </p:pic>
      <p:sp>
        <p:nvSpPr>
          <p:cNvPr id="9" name="photo-border"/>
          <p:cNvSpPr/>
          <p:nvPr/>
        </p:nvSpPr>
        <p:spPr>
          <a:xfrm>
            <a:off x="7721600" y="1905000"/>
            <a:ext cx="3657600" cy="2743200"/>
          </a:xfrm>
          <a:prstGeom prst="rect">
            <a:avLst/>
          </a:prstGeom>
          <a:noFill/>
          <a:ln w="12700">
            <a:solidFill>
              <a:srgbClr val="2C323C"/>
            </a:solidFill>
          </a:ln>
        </p:spPr>
      </p:sp>
      <p:sp>
        <p:nvSpPr>
          <p:cNvPr id="10" name="photo-cap"/>
          <p:cNvSpPr txBox="1"/>
          <p:nvPr/>
        </p:nvSpPr>
        <p:spPr>
          <a:xfrm>
            <a:off x="7721600" y="4749800"/>
            <a:ext cx="36576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代理终端交互 · 图：Unsplash</a:t>
            </a:r>
            <a:endParaRPr lang="en-US" sz="1100" noProof="1"/>
          </a:p>
        </p:txBody>
      </p:sp>
      <p:sp>
        <p:nvSpPr>
          <p:cNvPr id="11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12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07</a:t>
            </a:r>
            <a:endParaRPr lang="en-US" sz="1100" noProof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03 · 代理化仓库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9652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AGENTS.md：仓库知识的持久化接口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5" name="tree-panel"/>
          <p:cNvSpPr/>
          <p:nvPr/>
        </p:nvSpPr>
        <p:spPr>
          <a:xfrm>
            <a:off x="812800" y="1778000"/>
            <a:ext cx="3175000" cy="2540000"/>
          </a:xfrm>
          <a:prstGeom prst="rect">
            <a:avLst/>
          </a:prstGeom>
          <a:solidFill>
            <a:srgbClr val="171B22"/>
          </a:solidFill>
          <a:ln w="12700">
            <a:solidFill>
              <a:srgbClr val="2C323C"/>
            </a:solidFill>
          </a:ln>
        </p:spPr>
      </p:sp>
      <p:sp>
        <p:nvSpPr>
          <p:cNvPr id="6" name="tree"/>
          <p:cNvSpPr txBox="1"/>
          <p:nvPr/>
        </p:nvSpPr>
        <p:spPr>
          <a:xfrm>
            <a:off x="1016000" y="1955800"/>
            <a:ext cx="2794000" cy="228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90000"/>
              </a:lnSpc>
            </a:pPr>
            <a:r>
              <a:rPr lang="en-US" sz="1400" noProof="1">
                <a:solidFill>
                  <a:srgbClr val="8B929C"/>
                </a:solidFill>
                <a:latin typeface="MiSans"/>
                <a:ea typeface="MiSans"/>
              </a:rPr>
              <a:t>repo/</a:t>
            </a:r>
            <a:endParaRPr lang="en-US" sz="1400" noProof="1"/>
          </a:p>
          <a:p>
            <a:pPr>
              <a:lnSpc>
                <a:spcPct val="190000"/>
              </a:lnSpc>
            </a:pP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├─ </a:t>
            </a:r>
            <a:r>
              <a:rPr lang="en-US" sz="1400" noProof="1">
                <a:solidFill>
                  <a:srgbClr val="E8A33D"/>
                </a:solidFill>
                <a:latin typeface="MiSans"/>
                <a:ea typeface="MiSans"/>
              </a:rPr>
              <a:t>AGENTS.md</a:t>
            </a:r>
            <a:endParaRPr lang="en-US" sz="1400" noProof="1"/>
          </a:p>
          <a:p>
            <a:pPr>
              <a:lnSpc>
                <a:spcPct val="190000"/>
              </a:lnSpc>
            </a:pP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├─ docs/</a:t>
            </a:r>
            <a:endParaRPr lang="en-US" sz="1400" noProof="1"/>
          </a:p>
          <a:p>
            <a:pPr>
              <a:lnSpc>
                <a:spcPct val="190000"/>
              </a:lnSpc>
            </a:pP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├─ exec-plans/</a:t>
            </a:r>
            <a:endParaRPr lang="en-US" sz="1400" noProof="1"/>
          </a:p>
          <a:p>
            <a:pPr>
              <a:lnSpc>
                <a:spcPct val="190000"/>
              </a:lnSpc>
            </a:pP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└─ skills/</a:t>
            </a:r>
            <a:endParaRPr lang="en-US" sz="1400" noProof="1"/>
          </a:p>
        </p:txBody>
      </p:sp>
      <p:sp>
        <p:nvSpPr>
          <p:cNvPr id="7" name="body"/>
          <p:cNvSpPr txBox="1"/>
          <p:nvPr/>
        </p:nvSpPr>
        <p:spPr>
          <a:xfrm>
            <a:off x="4318000" y="1803400"/>
            <a:ext cx="2794000" cy="266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harness 读取仓库文件并将相关知识</a:t>
            </a:r>
            <a:r>
              <a:rPr lang="en-US" sz="1400" noProof="1" b="1">
                <a:solidFill>
                  <a:srgbClr val="C7CCD4"/>
                </a:solidFill>
                <a:latin typeface="MiSans"/>
                <a:ea typeface="MiSans"/>
              </a:rPr>
              <a:t>注入上下文</a:t>
            </a: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。</a:t>
            </a:r>
            <a:endParaRPr lang="en-US" sz="1400" noProof="1"/>
          </a:p>
          <a:p>
            <a:pPr>
              <a:lnSpc>
                <a:spcPct val="170000"/>
              </a:lnSpc>
              <a:spcBef>
                <a:spcPts val="1000"/>
              </a:spcBef>
            </a:pP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仓库知识构成</a:t>
            </a:r>
            <a:r>
              <a:rPr lang="en-US" sz="1400" noProof="1" b="1">
                <a:solidFill>
                  <a:srgbClr val="C7CCD4"/>
                </a:solidFill>
                <a:latin typeface="MiSans"/>
                <a:ea typeface="MiSans"/>
              </a:rPr>
              <a:t>持久化接口（durable interface）</a:t>
            </a: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，将人类意图转化为代理可执行的约束。</a:t>
            </a:r>
            <a:endParaRPr lang="en-US" sz="1400" noProof="1"/>
          </a:p>
        </p:txBody>
      </p:sp>
      <p:sp>
        <p:nvSpPr>
          <p:cNvPr id="8" name="flow"/>
          <p:cNvSpPr txBox="1"/>
          <p:nvPr/>
        </p:nvSpPr>
        <p:spPr>
          <a:xfrm>
            <a:off x="812800" y="4648200"/>
            <a:ext cx="6299200" cy="88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80000"/>
              </a:lnSpc>
            </a:pPr>
            <a:r>
              <a:rPr lang="en-US" sz="1400" noProof="1">
                <a:solidFill>
                  <a:srgbClr val="8B929C"/>
                </a:solidFill>
                <a:latin typeface="MiSans"/>
                <a:ea typeface="MiSans"/>
              </a:rPr>
              <a:t>人类意图 · 规范 · 用户故事</a:t>
            </a:r>
            <a:endParaRPr lang="en-US" sz="1400" noProof="1"/>
          </a:p>
          <a:p>
            <a:pPr>
              <a:lnSpc>
                <a:spcPct val="180000"/>
              </a:lnSpc>
            </a:pPr>
            <a:r>
              <a:rPr lang="en-US" sz="1400" noProof="1">
                <a:solidFill>
                  <a:srgbClr val="E8A33D"/>
                </a:solidFill>
                <a:latin typeface="MiSans"/>
                <a:ea typeface="MiSans"/>
              </a:rPr>
              <a:t>　　── 持久化接口 ──▶　</a:t>
            </a:r>
            <a:r>
              <a:rPr lang="en-US" sz="1400" noProof="1">
                <a:solidFill>
                  <a:srgbClr val="EDEFF2"/>
                </a:solidFill>
                <a:latin typeface="MiSans"/>
                <a:ea typeface="MiSans"/>
              </a:rPr>
              <a:t>代理执行</a:t>
            </a:r>
            <a:endParaRPr lang="en-US" sz="1400" noProof="1"/>
          </a:p>
        </p:txBody>
      </p:sp>
      <p:pic>
        <p:nvPicPr>
          <p:cNvPr id="9" name="photo"/>
          <p:cNvPicPr/>
          <p:nvPr/>
        </p:nvPicPr>
        <p:blipFill>
          <a:blip r:embed="rId2"/>
          <a:srcRect t="109" b="109"/>
          <a:stretch>
            <a:fillRect/>
          </a:stretch>
        </p:blipFill>
        <p:spPr>
          <a:xfrm>
            <a:off x="7416800" y="1778000"/>
            <a:ext cx="3962400" cy="2590800"/>
          </a:xfrm>
          <a:prstGeom prst="rect">
            <a:avLst/>
          </a:prstGeom>
          <a:ln>
            <a:noFill/>
          </a:ln>
        </p:spPr>
      </p:pic>
      <p:sp>
        <p:nvSpPr>
          <p:cNvPr id="10" name="photo-border"/>
          <p:cNvSpPr/>
          <p:nvPr/>
        </p:nvSpPr>
        <p:spPr>
          <a:xfrm>
            <a:off x="7416800" y="1778000"/>
            <a:ext cx="3962400" cy="2590800"/>
          </a:xfrm>
          <a:prstGeom prst="rect">
            <a:avLst/>
          </a:prstGeom>
          <a:noFill/>
          <a:ln w="12700">
            <a:solidFill>
              <a:srgbClr val="2C323C"/>
            </a:solidFill>
          </a:ln>
        </p:spPr>
      </p:sp>
      <p:sp>
        <p:nvSpPr>
          <p:cNvPr id="11" name="photo-cap"/>
          <p:cNvSpPr txBox="1"/>
          <p:nvPr/>
        </p:nvSpPr>
        <p:spPr>
          <a:xfrm>
            <a:off x="7416800" y="4470400"/>
            <a:ext cx="3962400" cy="406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演讲引用：60,000+ 开源项目与代理框架采用 AGENTS.md · 图：</a:t>
            </a:r>
            <a:r>
              <a:rPr lang="en-US" sz="1100" noProof="1" u="sng">
                <a:solidFill>
                  <a:srgbClr val="0563C1"/>
                </a:solidFill>
                <a:latin typeface="MiSans"/>
                <a:ea typeface="MiSans"/>
                <a:hlinkClick r:id="rId3"/>
              </a:rPr>
              <a:t>agents.md</a:t>
            </a:r>
            <a:endParaRPr lang="en-US" sz="1100" noProof="1"/>
          </a:p>
        </p:txBody>
      </p:sp>
      <p:sp>
        <p:nvSpPr>
          <p:cNvPr id="12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13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08</a:t>
            </a:r>
            <a:endParaRPr lang="en-US" sz="1100" noProof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04 · 新工作流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9652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先建设运行环境，再组织并行执行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5" name="step1-shape"/>
          <p:cNvSpPr/>
          <p:nvPr/>
        </p:nvSpPr>
        <p:spPr>
          <a:xfrm>
            <a:off x="812800" y="2032000"/>
            <a:ext cx="2489200" cy="1143000"/>
          </a:xfrm>
          <a:prstGeom prst="homePlate">
            <a:avLst>
              <a:gd name="adj" fmla="val 28000"/>
            </a:avLst>
          </a:prstGeom>
          <a:solidFill>
            <a:srgbClr val="171B22"/>
          </a:solidFill>
          <a:ln w="12700">
            <a:solidFill>
              <a:srgbClr val="E8A33D"/>
            </a:solidFill>
          </a:ln>
        </p:spPr>
      </p:sp>
      <p:sp>
        <p:nvSpPr>
          <p:cNvPr id="6" name="step1-title"/>
          <p:cNvSpPr txBox="1"/>
          <p:nvPr/>
        </p:nvSpPr>
        <p:spPr>
          <a:xfrm>
            <a:off x="965200" y="2184400"/>
            <a:ext cx="2082800" cy="838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1500" noProof="1" b="1">
                <a:solidFill>
                  <a:srgbClr val="EDEFF2"/>
                </a:solidFill>
                <a:latin typeface="MiSans"/>
                <a:ea typeface="MiSans"/>
              </a:rPr>
              <a:t>① 仓库准备</a:t>
            </a:r>
            <a:endParaRPr lang="en-US" sz="1500" noProof="1"/>
          </a:p>
        </p:txBody>
      </p:sp>
      <p:sp>
        <p:nvSpPr>
          <p:cNvPr id="7" name="step2-shape"/>
          <p:cNvSpPr/>
          <p:nvPr/>
        </p:nvSpPr>
        <p:spPr>
          <a:xfrm>
            <a:off x="3505200" y="2032000"/>
            <a:ext cx="2489200" cy="1143000"/>
          </a:xfrm>
          <a:prstGeom prst="homePlate">
            <a:avLst>
              <a:gd name="adj" fmla="val 28000"/>
            </a:avLst>
          </a:prstGeom>
          <a:solidFill>
            <a:srgbClr val="171B22"/>
          </a:solidFill>
          <a:ln w="12700">
            <a:solidFill>
              <a:srgbClr val="2C323C"/>
            </a:solidFill>
          </a:ln>
        </p:spPr>
      </p:sp>
      <p:sp>
        <p:nvSpPr>
          <p:cNvPr id="8" name="step2-title"/>
          <p:cNvSpPr txBox="1"/>
          <p:nvPr/>
        </p:nvSpPr>
        <p:spPr>
          <a:xfrm>
            <a:off x="3759200" y="2184400"/>
            <a:ext cx="2032000" cy="838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1500" noProof="1" b="1">
                <a:solidFill>
                  <a:srgbClr val="EDEFF2"/>
                </a:solidFill>
                <a:latin typeface="MiSans"/>
                <a:ea typeface="MiSans"/>
              </a:rPr>
              <a:t>② 任务分发</a:t>
            </a:r>
            <a:endParaRPr lang="en-US" sz="1500" noProof="1"/>
          </a:p>
        </p:txBody>
      </p:sp>
      <p:sp>
        <p:nvSpPr>
          <p:cNvPr id="9" name="step3-shape"/>
          <p:cNvSpPr/>
          <p:nvPr/>
        </p:nvSpPr>
        <p:spPr>
          <a:xfrm>
            <a:off x="6197600" y="2032000"/>
            <a:ext cx="2489200" cy="1143000"/>
          </a:xfrm>
          <a:prstGeom prst="homePlate">
            <a:avLst>
              <a:gd name="adj" fmla="val 28000"/>
            </a:avLst>
          </a:prstGeom>
          <a:solidFill>
            <a:srgbClr val="171B22"/>
          </a:solidFill>
          <a:ln w="12700">
            <a:solidFill>
              <a:srgbClr val="2C323C"/>
            </a:solidFill>
          </a:ln>
        </p:spPr>
      </p:sp>
      <p:sp>
        <p:nvSpPr>
          <p:cNvPr id="10" name="step3-title"/>
          <p:cNvSpPr txBox="1"/>
          <p:nvPr/>
        </p:nvSpPr>
        <p:spPr>
          <a:xfrm>
            <a:off x="6451600" y="2184400"/>
            <a:ext cx="2032000" cy="838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1500" noProof="1" b="1">
                <a:solidFill>
                  <a:srgbClr val="EDEFF2"/>
                </a:solidFill>
                <a:latin typeface="MiSans"/>
                <a:ea typeface="MiSans"/>
              </a:rPr>
              <a:t>③ 结果优化</a:t>
            </a:r>
            <a:endParaRPr lang="en-US" sz="1500" noProof="1"/>
          </a:p>
        </p:txBody>
      </p:sp>
      <p:sp>
        <p:nvSpPr>
          <p:cNvPr id="11" name="step4-shape"/>
          <p:cNvSpPr/>
          <p:nvPr/>
        </p:nvSpPr>
        <p:spPr>
          <a:xfrm>
            <a:off x="8890000" y="2032000"/>
            <a:ext cx="2489200" cy="1143000"/>
          </a:xfrm>
          <a:prstGeom prst="homePlate">
            <a:avLst>
              <a:gd name="adj" fmla="val 28000"/>
            </a:avLst>
          </a:prstGeom>
          <a:solidFill>
            <a:srgbClr val="171B22"/>
          </a:solidFill>
          <a:ln w="12700">
            <a:solidFill>
              <a:srgbClr val="2C323C"/>
            </a:solidFill>
          </a:ln>
        </p:spPr>
      </p:sp>
      <p:sp>
        <p:nvSpPr>
          <p:cNvPr id="12" name="step4-title"/>
          <p:cNvSpPr txBox="1"/>
          <p:nvPr/>
        </p:nvSpPr>
        <p:spPr>
          <a:xfrm>
            <a:off x="9144000" y="2184400"/>
            <a:ext cx="2032000" cy="838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l">
              <a:lnSpc>
                <a:spcPct val="120000"/>
              </a:lnSpc>
            </a:pPr>
            <a:r>
              <a:rPr lang="en-US" sz="1500" noProof="1" b="1">
                <a:solidFill>
                  <a:srgbClr val="EDEFF2"/>
                </a:solidFill>
                <a:latin typeface="MiSans"/>
                <a:ea typeface="MiSans"/>
              </a:rPr>
              <a:t>④ 环境改进</a:t>
            </a:r>
            <a:endParaRPr lang="en-US" sz="1500" noProof="1"/>
          </a:p>
        </p:txBody>
      </p:sp>
      <p:sp>
        <p:nvSpPr>
          <p:cNvPr id="13" name="step1-desc"/>
          <p:cNvSpPr txBox="1"/>
          <p:nvPr/>
        </p:nvSpPr>
        <p:spPr>
          <a:xfrm>
            <a:off x="812800" y="3454400"/>
            <a:ext cx="2489200" cy="165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200" noProof="1">
                <a:solidFill>
                  <a:srgbClr val="8B929C"/>
                </a:solidFill>
                <a:latin typeface="MiSans"/>
                <a:ea typeface="MiSans"/>
              </a:rPr>
              <a:t>完成仓库代理化，将业务工作流封装为 </a:t>
            </a:r>
            <a:r>
              <a:rPr lang="en-US" sz="1200" noProof="1">
                <a:solidFill>
                  <a:srgbClr val="E8A33D"/>
                </a:solidFill>
                <a:latin typeface="MiSans"/>
                <a:ea typeface="MiSans"/>
              </a:rPr>
              <a:t>Skills</a:t>
            </a:r>
            <a:r>
              <a:rPr lang="en-US" sz="1200" noProof="1">
                <a:solidFill>
                  <a:srgbClr val="8B929C"/>
                </a:solidFill>
                <a:latin typeface="MiSans"/>
                <a:ea typeface="MiSans"/>
              </a:rPr>
              <a:t>，形成代理执行所需的基础配置。</a:t>
            </a:r>
            <a:endParaRPr lang="en-US" sz="1200" noProof="1"/>
          </a:p>
        </p:txBody>
      </p:sp>
      <p:sp>
        <p:nvSpPr>
          <p:cNvPr id="14" name="step2-desc"/>
          <p:cNvSpPr txBox="1"/>
          <p:nvPr/>
        </p:nvSpPr>
        <p:spPr>
          <a:xfrm>
            <a:off x="3505200" y="3454400"/>
            <a:ext cx="2489200" cy="165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200" noProof="1">
                <a:solidFill>
                  <a:srgbClr val="8B929C"/>
                </a:solidFill>
                <a:latin typeface="MiSans"/>
                <a:ea typeface="MiSans"/>
              </a:rPr>
              <a:t>分配任务，使多个代理在</a:t>
            </a:r>
            <a:r>
              <a:rPr lang="en-US" sz="1200" noProof="1" b="1">
                <a:solidFill>
                  <a:srgbClr val="8B929C"/>
                </a:solidFill>
                <a:latin typeface="MiSans"/>
                <a:ea typeface="MiSans"/>
              </a:rPr>
              <a:t>隔离工作树（worktrees）</a:t>
            </a:r>
            <a:r>
              <a:rPr lang="en-US" sz="1200" noProof="1">
                <a:solidFill>
                  <a:srgbClr val="8B929C"/>
                </a:solidFill>
                <a:latin typeface="MiSans"/>
                <a:ea typeface="MiSans"/>
              </a:rPr>
              <a:t>中并行修改代码。</a:t>
            </a:r>
            <a:endParaRPr lang="en-US" sz="1200" noProof="1"/>
          </a:p>
        </p:txBody>
      </p:sp>
      <p:sp>
        <p:nvSpPr>
          <p:cNvPr id="15" name="step3-desc"/>
          <p:cNvSpPr txBox="1"/>
          <p:nvPr/>
        </p:nvSpPr>
        <p:spPr>
          <a:xfrm>
            <a:off x="6197600" y="3454400"/>
            <a:ext cx="2489200" cy="165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200" noProof="1">
                <a:solidFill>
                  <a:srgbClr val="8B929C"/>
                </a:solidFill>
                <a:latin typeface="MiSans"/>
                <a:ea typeface="MiSans"/>
              </a:rPr>
              <a:t>依据测试等</a:t>
            </a:r>
            <a:r>
              <a:rPr lang="en-US" sz="1200" noProof="1" b="1">
                <a:solidFill>
                  <a:srgbClr val="8B929C"/>
                </a:solidFill>
                <a:latin typeface="MiSans"/>
                <a:ea typeface="MiSans"/>
              </a:rPr>
              <a:t>可验证信号</a:t>
            </a:r>
            <a:r>
              <a:rPr lang="en-US" sz="1200" noProof="1">
                <a:solidFill>
                  <a:srgbClr val="8B929C"/>
                </a:solidFill>
                <a:latin typeface="MiSans"/>
                <a:ea typeface="MiSans"/>
              </a:rPr>
              <a:t>持续修正结果，直至满足验收条件。</a:t>
            </a:r>
            <a:endParaRPr lang="en-US" sz="1200" noProof="1"/>
          </a:p>
        </p:txBody>
      </p:sp>
      <p:sp>
        <p:nvSpPr>
          <p:cNvPr id="16" name="step4-desc"/>
          <p:cNvSpPr txBox="1"/>
          <p:nvPr/>
        </p:nvSpPr>
        <p:spPr>
          <a:xfrm>
            <a:off x="8890000" y="3454400"/>
            <a:ext cx="2489200" cy="165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200" noProof="1">
                <a:solidFill>
                  <a:srgbClr val="8B929C"/>
                </a:solidFill>
                <a:latin typeface="MiSans"/>
                <a:ea typeface="MiSans"/>
              </a:rPr>
              <a:t>分析代理执行轨迹，</a:t>
            </a:r>
            <a:r>
              <a:rPr lang="en-US" sz="1200" noProof="1" b="1">
                <a:solidFill>
                  <a:srgbClr val="8B929C"/>
                </a:solidFill>
                <a:latin typeface="MiSans"/>
                <a:ea typeface="MiSans"/>
              </a:rPr>
              <a:t>改进运行环境</a:t>
            </a:r>
            <a:r>
              <a:rPr lang="en-US" sz="1200" noProof="1">
                <a:solidFill>
                  <a:srgbClr val="8B929C"/>
                </a:solidFill>
                <a:latin typeface="MiSans"/>
                <a:ea typeface="MiSans"/>
              </a:rPr>
              <a:t>与执行规则。</a:t>
            </a:r>
            <a:endParaRPr lang="en-US" sz="1200" noProof="1"/>
          </a:p>
        </p:txBody>
      </p:sp>
      <p:sp>
        <p:nvSpPr>
          <p:cNvPr id="17" name="takeaway"/>
          <p:cNvSpPr txBox="1"/>
          <p:nvPr/>
        </p:nvSpPr>
        <p:spPr>
          <a:xfrm>
            <a:off x="812800" y="5461000"/>
            <a:ext cx="105664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代理执行覆盖任务分发、并行处理与结果优化，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运行环境也依据执行反馈持续改进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。</a:t>
            </a:r>
            <a:endParaRPr lang="en-US" sz="1500" noProof="1"/>
          </a:p>
        </p:txBody>
      </p:sp>
      <p:sp>
        <p:nvSpPr>
          <p:cNvPr id="18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19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09</a:t>
            </a:r>
            <a:endParaRPr lang="en-US" sz="1100" noProof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05 · 案例 SYMPHONY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9652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Symphony：以问题跟踪系统编排任务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5" name="body"/>
          <p:cNvSpPr txBox="1"/>
          <p:nvPr/>
        </p:nvSpPr>
        <p:spPr>
          <a:xfrm>
            <a:off x="812800" y="1803400"/>
            <a:ext cx="5588000" cy="215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OpenAI 实验项目 </a:t>
            </a:r>
            <a:r>
              <a:rPr lang="en-US" sz="1500" noProof="1" u="sng">
                <a:solidFill>
                  <a:srgbClr val="0563C1"/>
                </a:solidFill>
                <a:latin typeface="MiSans"/>
                <a:ea typeface="MiSans"/>
                <a:hlinkClick r:id="rId3"/>
              </a:rPr>
              <a:t>openai/symphony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 以 </a:t>
            </a:r>
            <a:r>
              <a:rPr lang="en-US" sz="1500" noProof="1">
                <a:solidFill>
                  <a:srgbClr val="E8A33D"/>
                </a:solidFill>
                <a:latin typeface="MiSans"/>
                <a:ea typeface="MiSans"/>
              </a:rPr>
              <a:t>SPEC.md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 描述系统规范，供开发者实现和运行。</a:t>
            </a:r>
            <a:endParaRPr lang="en-US" sz="1500" noProof="1"/>
          </a:p>
          <a:p>
            <a:pPr>
              <a:lnSpc>
                <a:spcPct val="170000"/>
              </a:lnSpc>
              <a:spcBef>
                <a:spcPts val="1200"/>
              </a:spcBef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将 Linear 等问题跟踪系统作为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状态机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与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任务编排层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。</a:t>
            </a:r>
            <a:endParaRPr lang="en-US" sz="1500" noProof="1"/>
          </a:p>
        </p:txBody>
      </p:sp>
      <p:sp>
        <p:nvSpPr>
          <p:cNvPr id="6" name="flow-panel"/>
          <p:cNvSpPr/>
          <p:nvPr/>
        </p:nvSpPr>
        <p:spPr>
          <a:xfrm>
            <a:off x="812800" y="4191000"/>
            <a:ext cx="5588000" cy="1397000"/>
          </a:xfrm>
          <a:prstGeom prst="rect">
            <a:avLst/>
          </a:prstGeom>
          <a:solidFill>
            <a:srgbClr val="171B22"/>
          </a:solidFill>
          <a:ln w="12700">
            <a:solidFill>
              <a:srgbClr val="2C323C"/>
            </a:solidFill>
          </a:ln>
        </p:spPr>
      </p:sp>
      <p:sp>
        <p:nvSpPr>
          <p:cNvPr id="7" name="flow"/>
          <p:cNvSpPr txBox="1"/>
          <p:nvPr/>
        </p:nvSpPr>
        <p:spPr>
          <a:xfrm>
            <a:off x="1066800" y="4368800"/>
            <a:ext cx="5080000" cy="1092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80000"/>
              </a:lnSpc>
            </a:pPr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任务示例：</a:t>
            </a:r>
            <a:r>
              <a:rPr lang="en-US" sz="1300" noProof="1">
                <a:solidFill>
                  <a:srgbClr val="C7CCD4"/>
                </a:solidFill>
                <a:latin typeface="MiSans"/>
                <a:ea typeface="MiSans"/>
              </a:rPr>
              <a:t>在 Linear 中为 Todo 应用创建“添加 badges”问题单</a:t>
            </a:r>
            <a:endParaRPr lang="en-US" sz="1300" noProof="1"/>
          </a:p>
          <a:p>
            <a:pPr>
              <a:lnSpc>
                <a:spcPct val="180000"/>
              </a:lnSpc>
            </a:pPr>
            <a:r>
              <a:rPr lang="en-US" sz="1300" noProof="1">
                <a:solidFill>
                  <a:srgbClr val="3FB96F"/>
                </a:solidFill>
                <a:latin typeface="MiSans"/>
                <a:ea typeface="MiSans"/>
              </a:rPr>
              <a:t>创建问题单 → 代理领取 → In Progress → 编码与测试 → Done</a:t>
            </a:r>
            <a:endParaRPr lang="en-US" sz="1300" noProof="1"/>
          </a:p>
        </p:txBody>
      </p:sp>
      <p:pic>
        <p:nvPicPr>
          <p:cNvPr id="8" name="photo"/>
          <p:cNvPicPr/>
          <p:nvPr/>
        </p:nvPicPr>
        <p:blipFill>
          <a:blip r:embed="rId2"/>
          <a:srcRect l="13460" r="13460"/>
          <a:stretch>
            <a:fillRect/>
          </a:stretch>
        </p:blipFill>
        <p:spPr>
          <a:xfrm>
            <a:off x="6959600" y="1651000"/>
            <a:ext cx="4419600" cy="3175000"/>
          </a:xfrm>
          <a:prstGeom prst="rect">
            <a:avLst/>
          </a:prstGeom>
          <a:ln>
            <a:noFill/>
          </a:ln>
        </p:spPr>
      </p:pic>
      <p:sp>
        <p:nvSpPr>
          <p:cNvPr id="9" name="photo-border"/>
          <p:cNvSpPr/>
          <p:nvPr/>
        </p:nvSpPr>
        <p:spPr>
          <a:xfrm>
            <a:off x="6959600" y="1651000"/>
            <a:ext cx="4419600" cy="3175000"/>
          </a:xfrm>
          <a:prstGeom prst="rect">
            <a:avLst/>
          </a:prstGeom>
          <a:noFill/>
          <a:ln w="12700">
            <a:solidFill>
              <a:srgbClr val="2C323C"/>
            </a:solidFill>
          </a:ln>
        </p:spPr>
      </p:sp>
      <p:sp>
        <p:nvSpPr>
          <p:cNvPr id="10" name="photo-cap"/>
          <p:cNvSpPr txBox="1"/>
          <p:nvPr/>
        </p:nvSpPr>
        <p:spPr>
          <a:xfrm>
            <a:off x="6959600" y="4902200"/>
            <a:ext cx="44196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Linear 问题跟踪界面 · 图：Linear 官网</a:t>
            </a:r>
            <a:endParaRPr lang="en-US" sz="1100" noProof="1"/>
          </a:p>
        </p:txBody>
      </p:sp>
      <p:sp>
        <p:nvSpPr>
          <p:cNvPr id="11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12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10</a:t>
            </a:r>
            <a:endParaRPr lang="en-US" sz="1100" noProof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PHASE III.5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9652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长时程任务：持续执行能力的提升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pic>
        <p:nvPicPr>
          <p:cNvPr id="5" name="photo"/>
          <p:cNvPicPr/>
          <p:nvPr/>
        </p:nvPicPr>
        <p:blipFill>
          <a:blip r:embed="rId2"/>
          <a:srcRect l="12222" r="12222"/>
          <a:stretch>
            <a:fillRect/>
          </a:stretch>
        </p:blipFill>
        <p:spPr>
          <a:xfrm>
            <a:off x="812800" y="1727200"/>
            <a:ext cx="4318000" cy="3810000"/>
          </a:xfrm>
          <a:prstGeom prst="rect">
            <a:avLst/>
          </a:prstGeom>
          <a:ln>
            <a:noFill/>
          </a:ln>
        </p:spPr>
      </p:pic>
      <p:sp>
        <p:nvSpPr>
          <p:cNvPr id="6" name="photo-border"/>
          <p:cNvSpPr/>
          <p:nvPr/>
        </p:nvSpPr>
        <p:spPr>
          <a:xfrm>
            <a:off x="812800" y="1727200"/>
            <a:ext cx="4318000" cy="3810000"/>
          </a:xfrm>
          <a:prstGeom prst="rect">
            <a:avLst/>
          </a:prstGeom>
          <a:noFill/>
          <a:ln w="12700">
            <a:solidFill>
              <a:srgbClr val="2C323C"/>
            </a:solidFill>
          </a:ln>
        </p:spPr>
      </p:sp>
      <p:sp>
        <p:nvSpPr>
          <p:cNvPr id="7" name="photo-cap"/>
          <p:cNvSpPr txBox="1"/>
          <p:nvPr/>
        </p:nvSpPr>
        <p:spPr>
          <a:xfrm>
            <a:off x="812800" y="5613400"/>
            <a:ext cx="4318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长时程任务执行 · 图：Unsplash</a:t>
            </a:r>
            <a:endParaRPr lang="en-US" sz="1100" noProof="1"/>
          </a:p>
        </p:txBody>
      </p:sp>
      <p:sp>
        <p:nvSpPr>
          <p:cNvPr id="8" name="date-line"/>
          <p:cNvSpPr txBox="1"/>
          <p:nvPr/>
        </p:nvSpPr>
        <p:spPr>
          <a:xfrm>
            <a:off x="5588000" y="1803400"/>
            <a:ext cx="5791200" cy="381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600" noProof="1" b="1">
                <a:solidFill>
                  <a:srgbClr val="E8A33D"/>
                </a:solidFill>
                <a:latin typeface="MiSans"/>
                <a:ea typeface="MiSans"/>
              </a:rPr>
              <a:t>2026-02-05</a:t>
            </a:r>
            <a:r>
              <a:rPr lang="en-US" sz="1400" noProof="1">
                <a:solidFill>
                  <a:srgbClr val="8B929C"/>
                </a:solidFill>
                <a:latin typeface="MiSans"/>
                <a:ea typeface="MiSans"/>
              </a:rPr>
              <a:t>　演讲列举的 Anthropic 与 OpenAI 模型发布节点</a:t>
            </a:r>
            <a:endParaRPr lang="en-US" sz="1600" noProof="1"/>
          </a:p>
        </p:txBody>
      </p:sp>
      <p:sp>
        <p:nvSpPr>
          <p:cNvPr id="9" name="body"/>
          <p:cNvSpPr txBox="1"/>
          <p:nvPr/>
        </p:nvSpPr>
        <p:spPr>
          <a:xfrm>
            <a:off x="5588000" y="2362200"/>
            <a:ext cx="5791200" cy="279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演讲将能力提升主要归于持续执行能力：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长期连贯性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、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执行韧性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和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指令遵循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。</a:t>
            </a:r>
            <a:endParaRPr lang="en-US" sz="1500" noProof="1"/>
          </a:p>
          <a:p>
            <a:pPr>
              <a:lnSpc>
                <a:spcPct val="170000"/>
              </a:lnSpc>
              <a:spcBef>
                <a:spcPts val="1200"/>
              </a:spcBef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任务范围从单个 API 重构扩展到包含 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200 个文件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的代码库重构。</a:t>
            </a:r>
            <a:endParaRPr lang="en-US" sz="1500" noProof="1"/>
          </a:p>
          <a:p>
            <a:pPr>
              <a:lnSpc>
                <a:spcPct val="170000"/>
              </a:lnSpc>
              <a:spcBef>
                <a:spcPts val="1200"/>
              </a:spcBef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演讲提出持续运行</a:t>
            </a:r>
            <a:r>
              <a:rPr lang="en-US" sz="1500" noProof="1">
                <a:solidFill>
                  <a:srgbClr val="E8A33D"/>
                </a:solidFill>
                <a:latin typeface="MiSans"/>
                <a:ea typeface="MiSans"/>
              </a:rPr>
              <a:t>数小时、数天乃至数周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的目标，面向更高层级的业务工作流委托。</a:t>
            </a:r>
            <a:endParaRPr lang="en-US" sz="1500" noProof="1"/>
          </a:p>
        </p:txBody>
      </p:sp>
      <p:sp>
        <p:nvSpPr>
          <p:cNvPr id="10" name="biz-note"/>
          <p:cNvSpPr txBox="1"/>
          <p:nvPr/>
        </p:nvSpPr>
        <p:spPr>
          <a:xfrm>
            <a:off x="5588000" y="5334000"/>
            <a:ext cx="5791200" cy="63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1200" noProof="1">
                <a:solidFill>
                  <a:srgbClr val="8B929C"/>
                </a:solidFill>
                <a:latin typeface="MiSans"/>
                <a:ea typeface="MiSans"/>
              </a:rPr>
              <a:t>薪资发放、员工入职等业务操作是软件的服务对象，代码开发是实现这些操作的环节。</a:t>
            </a:r>
            <a:endParaRPr lang="en-US" sz="1200" noProof="1"/>
          </a:p>
        </p:txBody>
      </p:sp>
      <p:sp>
        <p:nvSpPr>
          <p:cNvPr id="11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12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11</a:t>
            </a:r>
            <a:endParaRPr lang="en-US" sz="1100" noProof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06 · 执行原语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9652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长运行操作：业务流程、运行环境与数据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5" name="left-panel"/>
          <p:cNvSpPr/>
          <p:nvPr/>
        </p:nvSpPr>
        <p:spPr>
          <a:xfrm>
            <a:off x="812800" y="2032000"/>
            <a:ext cx="3175000" cy="2667000"/>
          </a:xfrm>
          <a:prstGeom prst="rect">
            <a:avLst/>
          </a:prstGeom>
          <a:solidFill>
            <a:srgbClr val="171B22"/>
          </a:solidFill>
          <a:ln w="12700">
            <a:solidFill>
              <a:srgbClr val="2C323C"/>
            </a:solidFill>
          </a:ln>
        </p:spPr>
      </p:sp>
      <p:sp>
        <p:nvSpPr>
          <p:cNvPr id="6" name="left-text"/>
          <p:cNvSpPr txBox="1"/>
          <p:nvPr/>
        </p:nvSpPr>
        <p:spPr>
          <a:xfrm>
            <a:off x="1041400" y="2235200"/>
            <a:ext cx="2717800" cy="228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INPUT</a:t>
            </a:r>
            <a:endParaRPr lang="en-US" sz="1300" noProof="1"/>
          </a:p>
          <a:p>
            <a:pPr>
              <a:lnSpc>
                <a:spcPct val="170000"/>
              </a:lnSpc>
            </a:pPr>
            <a:r>
              <a:rPr lang="en-US" sz="1300" noProof="1" b="1">
                <a:solidFill>
                  <a:srgbClr val="C7CCD4"/>
                </a:solidFill>
                <a:latin typeface="MiSans"/>
                <a:ea typeface="MiSans"/>
              </a:rPr>
              <a:t>业务流程</a:t>
            </a:r>
            <a:endParaRPr lang="en-US" sz="1300" noProof="1"/>
          </a:p>
          <a:p>
            <a:pPr>
              <a:lnSpc>
                <a:spcPct val="170000"/>
              </a:lnSpc>
              <a:spcBef>
                <a:spcPts val="800"/>
              </a:spcBef>
            </a:pPr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薪资发放</a:t>
            </a:r>
            <a:br/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员工入职</a:t>
            </a:r>
            <a:br/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理赔处理</a:t>
            </a:r>
            <a:br/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等长运行操作（LRO）</a:t>
            </a:r>
            <a:endParaRPr lang="en-US" sz="1300" noProof="1"/>
          </a:p>
        </p:txBody>
      </p:sp>
      <p:sp>
        <p:nvSpPr>
          <p:cNvPr id="7" name="arrow1"/>
          <p:cNvSpPr/>
          <p:nvPr>
            <p:extLst>
              <p:ext uri="{F5677B7D-0D2A-4D9B-9A5C-6D8D7D0E5A5D}">
                <pptd:line encoding="base64url">eyJ2aWV3Qm94IjpbNTIsNF0sInBvaW50cyI6IjAsMiA1MiwyIn0</pptd:line>
              </p:ext>
            </p:extLst>
          </p:nvPr>
        </p:nvSpPr>
        <p:spPr>
          <a:xfrm>
            <a:off x="4089400" y="3327400"/>
            <a:ext cx="660400" cy="50800"/>
          </a:xfrm>
          <a:custGeom>
            <a:avLst/>
            <a:gdLst/>
            <a:ahLst/>
            <a:cxnLst/>
            <a:rect l="l" t="t" r="r" b="b"/>
            <a:pathLst>
              <a:path w="52" h="4">
                <a:moveTo>
                  <a:pt x="0" y="2"/>
                </a:moveTo>
                <a:lnTo>
                  <a:pt x="52" y="2"/>
                </a:lnTo>
              </a:path>
            </a:pathLst>
          </a:custGeom>
          <a:noFill/>
          <a:ln w="25400" cap="rnd">
            <a:solidFill>
              <a:srgbClr val="E8A33D"/>
            </a:solidFill>
            <a:round/>
            <a:tailEnd type="stealth"/>
          </a:ln>
        </p:spPr>
      </p:sp>
      <p:sp>
        <p:nvSpPr>
          <p:cNvPr id="8" name="mid-panel"/>
          <p:cNvSpPr/>
          <p:nvPr/>
        </p:nvSpPr>
        <p:spPr>
          <a:xfrm>
            <a:off x="4851400" y="2032000"/>
            <a:ext cx="3175000" cy="2667000"/>
          </a:xfrm>
          <a:prstGeom prst="rect">
            <a:avLst/>
          </a:prstGeom>
          <a:solidFill>
            <a:srgbClr val="171B22"/>
          </a:solidFill>
          <a:ln w="19050">
            <a:solidFill>
              <a:srgbClr val="E8A33D"/>
            </a:solidFill>
          </a:ln>
        </p:spPr>
      </p:sp>
      <p:sp>
        <p:nvSpPr>
          <p:cNvPr id="9" name="mid-text"/>
          <p:cNvSpPr txBox="1"/>
          <p:nvPr/>
        </p:nvSpPr>
        <p:spPr>
          <a:xfrm>
            <a:off x="5080000" y="2235200"/>
            <a:ext cx="2717800" cy="228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100" noProof="1">
                <a:solidFill>
                  <a:srgbClr val="E8A33D"/>
                </a:solidFill>
                <a:latin typeface="MiSans"/>
                <a:ea typeface="MiSans"/>
              </a:rPr>
              <a:t>CORE</a:t>
            </a:r>
            <a:endParaRPr lang="en-US" sz="1300" noProof="1"/>
          </a:p>
          <a:p>
            <a:pPr>
              <a:lnSpc>
                <a:spcPct val="170000"/>
              </a:lnSpc>
            </a:pPr>
            <a:r>
              <a:rPr lang="en-US" sz="1300" noProof="1" b="1">
                <a:solidFill>
                  <a:srgbClr val="C7CCD4"/>
                </a:solidFill>
                <a:latin typeface="MiSans"/>
                <a:ea typeface="MiSans"/>
              </a:rPr>
              <a:t>Agent Harness</a:t>
            </a:r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（如 Codex）</a:t>
            </a:r>
            <a:endParaRPr lang="en-US" sz="1300" noProof="1"/>
          </a:p>
          <a:p>
            <a:pPr>
              <a:lnSpc>
                <a:spcPct val="170000"/>
              </a:lnSpc>
              <a:spcBef>
                <a:spcPts val="800"/>
              </a:spcBef>
            </a:pPr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基础代理循环</a:t>
            </a:r>
            <a:br/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工具调用</a:t>
            </a:r>
            <a:br/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上下文管理</a:t>
            </a:r>
            <a:endParaRPr lang="en-US" sz="1300" noProof="1"/>
          </a:p>
        </p:txBody>
      </p:sp>
      <p:sp>
        <p:nvSpPr>
          <p:cNvPr id="10" name="arrow2"/>
          <p:cNvSpPr/>
          <p:nvPr>
            <p:extLst>
              <p:ext uri="{F5677B7D-0D2A-4D9B-9A5C-6D8D7D0E5A5D}">
                <pptd:line encoding="base64url">eyJ2aWV3Qm94IjpbNTIsNF0sInBvaW50cyI6IjAsMiA1MiwyIn0</pptd:line>
              </p:ext>
            </p:extLst>
          </p:nvPr>
        </p:nvSpPr>
        <p:spPr>
          <a:xfrm>
            <a:off x="8128000" y="3327400"/>
            <a:ext cx="660400" cy="50800"/>
          </a:xfrm>
          <a:custGeom>
            <a:avLst/>
            <a:gdLst/>
            <a:ahLst/>
            <a:cxnLst/>
            <a:rect l="l" t="t" r="r" b="b"/>
            <a:pathLst>
              <a:path w="52" h="4">
                <a:moveTo>
                  <a:pt x="0" y="2"/>
                </a:moveTo>
                <a:lnTo>
                  <a:pt x="52" y="2"/>
                </a:lnTo>
              </a:path>
            </a:pathLst>
          </a:custGeom>
          <a:noFill/>
          <a:ln w="25400" cap="rnd">
            <a:solidFill>
              <a:srgbClr val="E8A33D"/>
            </a:solidFill>
            <a:round/>
            <a:tailEnd type="stealth"/>
          </a:ln>
        </p:spPr>
      </p:sp>
      <p:sp>
        <p:nvSpPr>
          <p:cNvPr id="11" name="right-panel"/>
          <p:cNvSpPr/>
          <p:nvPr/>
        </p:nvSpPr>
        <p:spPr>
          <a:xfrm>
            <a:off x="8890000" y="2032000"/>
            <a:ext cx="2489200" cy="2667000"/>
          </a:xfrm>
          <a:prstGeom prst="rect">
            <a:avLst/>
          </a:prstGeom>
          <a:solidFill>
            <a:srgbClr val="171B22"/>
          </a:solidFill>
          <a:ln w="12700">
            <a:solidFill>
              <a:srgbClr val="2C323C"/>
            </a:solidFill>
          </a:ln>
        </p:spPr>
      </p:sp>
      <p:sp>
        <p:nvSpPr>
          <p:cNvPr id="12" name="right-text"/>
          <p:cNvSpPr txBox="1"/>
          <p:nvPr/>
        </p:nvSpPr>
        <p:spPr>
          <a:xfrm>
            <a:off x="9093200" y="2235200"/>
            <a:ext cx="2082800" cy="228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DATA &amp; TOOLS</a:t>
            </a:r>
            <a:endParaRPr lang="en-US" sz="1300" noProof="1"/>
          </a:p>
          <a:p>
            <a:pPr>
              <a:lnSpc>
                <a:spcPct val="170000"/>
              </a:lnSpc>
            </a:pPr>
            <a:r>
              <a:rPr lang="en-US" sz="1300" noProof="1" b="1">
                <a:solidFill>
                  <a:srgbClr val="C7CCD4"/>
                </a:solidFill>
                <a:latin typeface="MiSans"/>
                <a:ea typeface="MiSans"/>
              </a:rPr>
              <a:t>MCP 接入</a:t>
            </a:r>
            <a:endParaRPr lang="en-US" sz="1300" noProof="1"/>
          </a:p>
          <a:p>
            <a:pPr>
              <a:lnSpc>
                <a:spcPct val="170000"/>
              </a:lnSpc>
              <a:spcBef>
                <a:spcPts val="800"/>
              </a:spcBef>
            </a:pPr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CRM · Slack</a:t>
            </a:r>
            <a:br/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Notion</a:t>
            </a:r>
            <a:br/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Snowflake …</a:t>
            </a:r>
            <a:endParaRPr lang="en-US" sz="1300" noProof="1"/>
          </a:p>
        </p:txBody>
      </p:sp>
      <p:sp>
        <p:nvSpPr>
          <p:cNvPr id="13" name="note"/>
          <p:cNvSpPr txBox="1"/>
          <p:nvPr/>
        </p:nvSpPr>
        <p:spPr>
          <a:xfrm>
            <a:off x="812800" y="5080000"/>
            <a:ext cx="105664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业务流程定义执行目标，</a:t>
            </a:r>
            <a:r>
              <a:rPr lang="en-US" sz="1400" noProof="1">
                <a:solidFill>
                  <a:srgbClr val="E8A33D"/>
                </a:solidFill>
                <a:latin typeface="MiSans"/>
                <a:ea typeface="MiSans"/>
              </a:rPr>
              <a:t>MCP</a:t>
            </a: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 提供数据与工具接入，Agent Harness 负责</a:t>
            </a:r>
            <a:r>
              <a:rPr lang="en-US" sz="1400" noProof="1">
                <a:solidFill>
                  <a:srgbClr val="3FB96F"/>
                </a:solidFill>
                <a:latin typeface="MiSans"/>
                <a:ea typeface="MiSans"/>
              </a:rPr>
              <a:t>执行循环、工具调用和上下文管理</a:t>
            </a: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。</a:t>
            </a:r>
            <a:endParaRPr lang="en-US" sz="1400" noProof="1"/>
          </a:p>
        </p:txBody>
      </p:sp>
      <p:sp>
        <p:nvSpPr>
          <p:cNvPr id="14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15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12</a:t>
            </a:r>
            <a:endParaRPr lang="en-US" sz="1100" noProof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07 · 抽象升级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9652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业务型 Skills：封装完整业务操作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5" name="old-label"/>
          <p:cNvSpPr txBox="1"/>
          <p:nvPr/>
        </p:nvSpPr>
        <p:spPr>
          <a:xfrm>
            <a:off x="812800" y="1854200"/>
            <a:ext cx="558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200" kern="0">
                <a:solidFill>
                  <a:srgbClr val="8B929C"/>
                </a:solidFill>
                <a:latin typeface="MiSans"/>
                <a:ea typeface="MiSans"/>
              </a:rPr>
              <a:t>开发型 Skill</a:t>
            </a:r>
            <a:endParaRPr lang="en-US" sz="1200" noProof="1"/>
          </a:p>
        </p:txBody>
      </p:sp>
      <p:sp>
        <p:nvSpPr>
          <p:cNvPr id="6" name="old-item"/>
          <p:cNvSpPr txBox="1"/>
          <p:nvPr/>
        </p:nvSpPr>
        <p:spPr>
          <a:xfrm>
            <a:off x="812800" y="2184400"/>
            <a:ext cx="5588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700" noProof="1">
                <a:solidFill>
                  <a:srgbClr val="C7CCD4"/>
                </a:solidFill>
                <a:latin typeface="MiSans"/>
                <a:ea typeface="MiSans"/>
              </a:rPr>
              <a:t>前端页面开发</a:t>
            </a:r>
            <a:endParaRPr lang="en-US" sz="1700" noProof="1"/>
          </a:p>
        </p:txBody>
      </p:sp>
      <p:sp>
        <p:nvSpPr>
          <p:cNvPr id="7" name="divider"/>
          <p:cNvSpPr/>
          <p:nvPr>
            <p:extLst>
              <p:ext uri="{F5677B7D-0D2A-4D9B-9A5C-6D8D7D0E5A5D}">
                <pptd:line encoding="base64url">eyJ2aWV3Qm94IjpbNDQwLDJdLCJwb2ludHMiOiIwLDEgNDQwLDEifQ</pptd:line>
              </p:ext>
            </p:extLst>
          </p:nvPr>
        </p:nvSpPr>
        <p:spPr>
          <a:xfrm>
            <a:off x="812800" y="2946400"/>
            <a:ext cx="5588000" cy="25400"/>
          </a:xfrm>
          <a:custGeom>
            <a:avLst/>
            <a:gdLst/>
            <a:ahLst/>
            <a:cxnLst/>
            <a:rect l="l" t="t" r="r" b="b"/>
            <a:pathLst>
              <a:path w="440" h="2">
                <a:moveTo>
                  <a:pt x="0" y="1"/>
                </a:moveTo>
                <a:lnTo>
                  <a:pt x="440" y="1"/>
                </a:lnTo>
              </a:path>
            </a:pathLst>
          </a:custGeom>
          <a:noFill/>
          <a:ln w="12700" cap="rnd">
            <a:solidFill>
              <a:srgbClr val="2C323C"/>
            </a:solidFill>
            <a:prstDash val="dash"/>
            <a:round/>
          </a:ln>
        </p:spPr>
      </p:sp>
      <p:sp>
        <p:nvSpPr>
          <p:cNvPr id="8" name="new-label"/>
          <p:cNvSpPr txBox="1"/>
          <p:nvPr/>
        </p:nvSpPr>
        <p:spPr>
          <a:xfrm>
            <a:off x="812800" y="3200400"/>
            <a:ext cx="558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200" kern="0">
                <a:solidFill>
                  <a:srgbClr val="E8A33D"/>
                </a:solidFill>
                <a:latin typeface="MiSans"/>
                <a:ea typeface="MiSans"/>
              </a:rPr>
              <a:t>业务型 Skill</a:t>
            </a:r>
            <a:endParaRPr lang="en-US" sz="1200" noProof="1"/>
          </a:p>
        </p:txBody>
      </p:sp>
      <p:sp>
        <p:nvSpPr>
          <p:cNvPr id="9" name="new-items"/>
          <p:cNvSpPr txBox="1"/>
          <p:nvPr/>
        </p:nvSpPr>
        <p:spPr>
          <a:xfrm>
            <a:off x="812800" y="3530600"/>
            <a:ext cx="5588000" cy="1905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200000"/>
              </a:lnSpc>
            </a:pPr>
            <a:r>
              <a:rPr lang="en-US" sz="1700" noProof="1">
                <a:solidFill>
                  <a:srgbClr val="EDEFF2"/>
                </a:solidFill>
                <a:latin typeface="MiSans"/>
                <a:ea typeface="MiSans"/>
              </a:rPr>
              <a:t>响应 </a:t>
            </a:r>
            <a:r>
              <a:rPr lang="en-US" sz="1700" noProof="1" b="1">
                <a:solidFill>
                  <a:srgbClr val="EDEFF2"/>
                </a:solidFill>
                <a:latin typeface="MiSans"/>
                <a:ea typeface="MiSans"/>
              </a:rPr>
              <a:t>RFP</a:t>
            </a:r>
            <a:r>
              <a:rPr lang="en-US" sz="1700" noProof="1">
                <a:solidFill>
                  <a:srgbClr val="EDEFF2"/>
                </a:solidFill>
                <a:latin typeface="MiSans"/>
                <a:ea typeface="MiSans"/>
              </a:rPr>
              <a:t>（建议书征询）</a:t>
            </a:r>
            <a:endParaRPr lang="en-US" sz="1700" noProof="1"/>
          </a:p>
          <a:p>
            <a:pPr>
              <a:lnSpc>
                <a:spcPct val="200000"/>
              </a:lnSpc>
            </a:pPr>
            <a:r>
              <a:rPr lang="en-US" sz="1700" noProof="1">
                <a:solidFill>
                  <a:srgbClr val="EDEFF2"/>
                </a:solidFill>
                <a:latin typeface="MiSans"/>
                <a:ea typeface="MiSans"/>
              </a:rPr>
              <a:t>处理客户升级工单（</a:t>
            </a:r>
            <a:r>
              <a:rPr lang="en-US" sz="1700" noProof="1" b="1">
                <a:solidFill>
                  <a:srgbClr val="EDEFF2"/>
                </a:solidFill>
                <a:latin typeface="MiSans"/>
                <a:ea typeface="MiSans"/>
              </a:rPr>
              <a:t>customer escalation</a:t>
            </a:r>
            <a:r>
              <a:rPr lang="en-US" sz="1700" noProof="1">
                <a:solidFill>
                  <a:srgbClr val="EDEFF2"/>
                </a:solidFill>
                <a:latin typeface="MiSans"/>
                <a:ea typeface="MiSans"/>
              </a:rPr>
              <a:t>）</a:t>
            </a:r>
            <a:endParaRPr lang="en-US" sz="1700" noProof="1"/>
          </a:p>
          <a:p>
            <a:pPr>
              <a:lnSpc>
                <a:spcPct val="200000"/>
              </a:lnSpc>
            </a:pPr>
            <a:r>
              <a:rPr lang="en-US" sz="1700" noProof="1">
                <a:solidFill>
                  <a:srgbClr val="EDEFF2"/>
                </a:solidFill>
                <a:latin typeface="MiSans"/>
                <a:ea typeface="MiSans"/>
              </a:rPr>
              <a:t>执行销售到交付的</a:t>
            </a:r>
            <a:r>
              <a:rPr lang="en-US" sz="1700" noProof="1" b="1">
                <a:solidFill>
                  <a:srgbClr val="EDEFF2"/>
                </a:solidFill>
                <a:latin typeface="MiSans"/>
                <a:ea typeface="MiSans"/>
              </a:rPr>
              <a:t>交接（handoff）</a:t>
            </a:r>
            <a:r>
              <a:rPr lang="en-US" sz="1700" noProof="1">
                <a:solidFill>
                  <a:srgbClr val="EDEFF2"/>
                </a:solidFill>
                <a:latin typeface="MiSans"/>
                <a:ea typeface="MiSans"/>
              </a:rPr>
              <a:t/>
            </a:r>
            <a:endParaRPr lang="en-US" sz="1700" noProof="1"/>
          </a:p>
        </p:txBody>
      </p:sp>
      <p:sp>
        <p:nvSpPr>
          <p:cNvPr id="10" name="takeaway"/>
          <p:cNvSpPr txBox="1"/>
          <p:nvPr/>
        </p:nvSpPr>
        <p:spPr>
          <a:xfrm>
            <a:off x="812800" y="5588000"/>
            <a:ext cx="5588000" cy="508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Skill 的封装对象从开发任务扩展为完整业务操作。</a:t>
            </a:r>
            <a:endParaRPr lang="en-US" sz="1400" noProof="1"/>
          </a:p>
        </p:txBody>
      </p:sp>
      <p:pic>
        <p:nvPicPr>
          <p:cNvPr id="11" name="photo"/>
          <p:cNvPicPr/>
          <p:nvPr/>
        </p:nvPicPr>
        <p:blipFill>
          <a:blip r:embed="rId2"/>
          <a:srcRect l="12620" r="12620"/>
          <a:stretch>
            <a:fillRect/>
          </a:stretch>
        </p:blipFill>
        <p:spPr>
          <a:xfrm>
            <a:off x="7112000" y="1727200"/>
            <a:ext cx="4267200" cy="3810000"/>
          </a:xfrm>
          <a:prstGeom prst="rect">
            <a:avLst/>
          </a:prstGeom>
          <a:ln>
            <a:noFill/>
          </a:ln>
        </p:spPr>
      </p:pic>
      <p:sp>
        <p:nvSpPr>
          <p:cNvPr id="12" name="photo-border"/>
          <p:cNvSpPr/>
          <p:nvPr/>
        </p:nvSpPr>
        <p:spPr>
          <a:xfrm>
            <a:off x="7112000" y="1727200"/>
            <a:ext cx="4267200" cy="3810000"/>
          </a:xfrm>
          <a:prstGeom prst="rect">
            <a:avLst/>
          </a:prstGeom>
          <a:noFill/>
          <a:ln w="12700">
            <a:solidFill>
              <a:srgbClr val="2C323C"/>
            </a:solidFill>
          </a:ln>
        </p:spPr>
      </p:sp>
      <p:sp>
        <p:nvSpPr>
          <p:cNvPr id="13" name="photo-cap"/>
          <p:cNvSpPr txBox="1"/>
          <p:nvPr/>
        </p:nvSpPr>
        <p:spPr>
          <a:xfrm>
            <a:off x="7112000" y="5613400"/>
            <a:ext cx="426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面向业务操作的自动化 · 图：Unsplash</a:t>
            </a:r>
            <a:endParaRPr lang="en-US" sz="1100" noProof="1"/>
          </a:p>
        </p:txBody>
      </p:sp>
      <p:sp>
        <p:nvSpPr>
          <p:cNvPr id="14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15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13</a:t>
            </a:r>
            <a:endParaRPr lang="en-US" sz="1100" noProof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08 · 实践模式 ①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9652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Skill 编排：用 Markdown 定义 DAG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pic>
        <p:nvPicPr>
          <p:cNvPr id="5" name="photo"/>
          <p:cNvPicPr/>
          <p:nvPr/>
        </p:nvPicPr>
        <p:blipFill>
          <a:blip r:embed="rId2"/>
          <a:srcRect t="13333" b="13333"/>
          <a:stretch>
            <a:fillRect/>
          </a:stretch>
        </p:blipFill>
        <p:spPr>
          <a:xfrm>
            <a:off x="812800" y="1727200"/>
            <a:ext cx="3810000" cy="4191000"/>
          </a:xfrm>
          <a:prstGeom prst="rect">
            <a:avLst/>
          </a:prstGeom>
          <a:ln>
            <a:noFill/>
          </a:ln>
        </p:spPr>
      </p:pic>
      <p:sp>
        <p:nvSpPr>
          <p:cNvPr id="6" name="photo-border"/>
          <p:cNvSpPr/>
          <p:nvPr/>
        </p:nvSpPr>
        <p:spPr>
          <a:xfrm>
            <a:off x="812800" y="1727200"/>
            <a:ext cx="3810000" cy="4191000"/>
          </a:xfrm>
          <a:prstGeom prst="rect">
            <a:avLst/>
          </a:prstGeom>
          <a:noFill/>
          <a:ln w="12700">
            <a:solidFill>
              <a:srgbClr val="2C323C"/>
            </a:solidFill>
          </a:ln>
        </p:spPr>
      </p:sp>
      <p:sp>
        <p:nvSpPr>
          <p:cNvPr id="7" name="photo-cap"/>
          <p:cNvSpPr txBox="1"/>
          <p:nvPr/>
        </p:nvSpPr>
        <p:spPr>
          <a:xfrm>
            <a:off x="812800" y="5994400"/>
            <a:ext cx="381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车险理赔处理场景 · 图：Unsplash</a:t>
            </a:r>
            <a:endParaRPr lang="en-US" sz="1100" noProof="1"/>
          </a:p>
        </p:txBody>
      </p:sp>
      <p:sp>
        <p:nvSpPr>
          <p:cNvPr id="8" name="body"/>
          <p:cNvSpPr txBox="1"/>
          <p:nvPr/>
        </p:nvSpPr>
        <p:spPr>
          <a:xfrm>
            <a:off x="5080000" y="1803400"/>
            <a:ext cx="6299200" cy="228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案例中，风暴引发</a:t>
            </a:r>
            <a:r>
              <a:rPr lang="en-US" sz="1400" noProof="1" b="1">
                <a:solidFill>
                  <a:srgbClr val="C7CCD4"/>
                </a:solidFill>
                <a:latin typeface="MiSans"/>
                <a:ea typeface="MiSans"/>
              </a:rPr>
              <a:t>18,000 件理赔申请</a:t>
            </a: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。欺诈检查、支付授权等环节分别封装为</a:t>
            </a:r>
            <a:r>
              <a:rPr lang="en-US" sz="1400" noProof="1" b="1">
                <a:solidFill>
                  <a:srgbClr val="C7CCD4"/>
                </a:solidFill>
                <a:latin typeface="MiSans"/>
                <a:ea typeface="MiSans"/>
              </a:rPr>
              <a:t>独立 Skill</a:t>
            </a: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。</a:t>
            </a:r>
            <a:endParaRPr lang="en-US" sz="1400" noProof="1"/>
          </a:p>
          <a:p>
            <a:pPr>
              <a:lnSpc>
                <a:spcPct val="170000"/>
              </a:lnSpc>
              <a:spcBef>
                <a:spcPts val="1000"/>
              </a:spcBef>
            </a:pP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以轻量级 </a:t>
            </a:r>
            <a:r>
              <a:rPr lang="en-US" sz="1400" noProof="1">
                <a:solidFill>
                  <a:srgbClr val="E8A33D"/>
                </a:solidFill>
                <a:latin typeface="MiSans"/>
                <a:ea typeface="MiSans"/>
              </a:rPr>
              <a:t>DAG 框架</a:t>
            </a: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组织流程，通过 </a:t>
            </a: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orchestrator.md</a:t>
            </a: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 定义步骤及路由条件。</a:t>
            </a:r>
            <a:endParaRPr lang="en-US" sz="1400" noProof="1"/>
          </a:p>
        </p:txBody>
      </p:sp>
      <p:sp>
        <p:nvSpPr>
          <p:cNvPr id="9" name="quote-panel"/>
          <p:cNvSpPr/>
          <p:nvPr/>
        </p:nvSpPr>
        <p:spPr>
          <a:xfrm>
            <a:off x="5080000" y="4216400"/>
            <a:ext cx="6299200" cy="965200"/>
          </a:xfrm>
          <a:prstGeom prst="rect">
            <a:avLst/>
          </a:prstGeom>
          <a:solidFill>
            <a:srgbClr val="171B22"/>
          </a:solidFill>
          <a:ln w="12700">
            <a:solidFill>
              <a:srgbClr val="2C323C"/>
            </a:solidFill>
          </a:ln>
        </p:spPr>
      </p:sp>
      <p:sp>
        <p:nvSpPr>
          <p:cNvPr id="10" name="quote"/>
          <p:cNvSpPr txBox="1"/>
          <p:nvPr/>
        </p:nvSpPr>
        <p:spPr>
          <a:xfrm>
            <a:off x="5308600" y="4368800"/>
            <a:ext cx="5842000" cy="685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300" noProof="1">
                <a:solidFill>
                  <a:srgbClr val="3FB96F"/>
                </a:solidFill>
                <a:latin typeface="MiSans"/>
                <a:ea typeface="MiSans"/>
              </a:rPr>
              <a:t>定义起始节点、失败分支与条件分支。</a:t>
            </a:r>
            <a:endParaRPr lang="en-US" sz="1300" noProof="1"/>
          </a:p>
          <a:p>
            <a:pPr>
              <a:lnSpc>
                <a:spcPct val="170000"/>
              </a:lnSpc>
            </a:pPr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>自然语言路由条件（Route Conditions）</a:t>
            </a:r>
            <a:endParaRPr lang="en-US" sz="1300" noProof="1"/>
          </a:p>
        </p:txBody>
      </p:sp>
      <p:sp>
        <p:nvSpPr>
          <p:cNvPr id="11" name="takeaway"/>
          <p:cNvSpPr txBox="1"/>
          <p:nvPr/>
        </p:nvSpPr>
        <p:spPr>
          <a:xfrm>
            <a:off x="5080000" y="5384800"/>
            <a:ext cx="6299200" cy="762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60000"/>
              </a:lnSpc>
            </a:pP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模型依据条件在 DAG 中</a:t>
            </a:r>
            <a:r>
              <a:rPr lang="en-US" sz="1400" noProof="1" b="1">
                <a:solidFill>
                  <a:srgbClr val="C7CCD4"/>
                </a:solidFill>
                <a:latin typeface="MiSans"/>
                <a:ea typeface="MiSans"/>
              </a:rPr>
              <a:t>动态路由</a:t>
            </a: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，减少显式调度代码；执行可靠性依赖指令遵循能力。</a:t>
            </a:r>
            <a:endParaRPr lang="en-US" sz="1400" noProof="1"/>
          </a:p>
        </p:txBody>
      </p:sp>
      <p:sp>
        <p:nvSpPr>
          <p:cNvPr id="12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13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14</a:t>
            </a:r>
            <a:endParaRPr lang="en-US" sz="1100" noProof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09 · 实践模式 ②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9652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Best-of-N：并行生成与结果择优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5" name="lead"/>
          <p:cNvSpPr txBox="1"/>
          <p:nvPr/>
        </p:nvSpPr>
        <p:spPr>
          <a:xfrm>
            <a:off x="812800" y="1422400"/>
            <a:ext cx="10566400" cy="558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LLM 输出存在随机性。对同一任务进行</a:t>
            </a:r>
            <a:r>
              <a:rPr lang="en-US" sz="1400" noProof="1" b="1">
                <a:solidFill>
                  <a:srgbClr val="C7CCD4"/>
                </a:solidFill>
                <a:latin typeface="MiSans"/>
                <a:ea typeface="MiSans"/>
              </a:rPr>
              <a:t>多次独立执行</a:t>
            </a: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，再比较候选结果。</a:t>
            </a:r>
            <a:endParaRPr lang="en-US" sz="1400" noProof="1"/>
          </a:p>
        </p:txBody>
      </p:sp>
      <p:sp>
        <p:nvSpPr>
          <p:cNvPr id="6" name="input-shape"/>
          <p:cNvSpPr/>
          <p:nvPr/>
        </p:nvSpPr>
        <p:spPr>
          <a:xfrm>
            <a:off x="812800" y="2997200"/>
            <a:ext cx="1778000" cy="812800"/>
          </a:xfrm>
          <a:prstGeom prst="rect">
            <a:avLst/>
          </a:prstGeom>
          <a:solidFill>
            <a:srgbClr val="171B22"/>
          </a:solidFill>
          <a:ln w="12700">
            <a:solidFill>
              <a:srgbClr val="2C323C"/>
            </a:solidFill>
          </a:ln>
        </p:spPr>
      </p:sp>
      <p:sp>
        <p:nvSpPr>
          <p:cNvPr id="7" name="input-text"/>
          <p:cNvSpPr txBox="1"/>
          <p:nvPr/>
        </p:nvSpPr>
        <p:spPr>
          <a:xfrm>
            <a:off x="812800" y="2997200"/>
            <a:ext cx="1778000" cy="812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C7CCD4"/>
                </a:solidFill>
                <a:latin typeface="MiSans"/>
                <a:ea typeface="MiSans"/>
              </a:rPr>
              <a:t>同一个问题</a:t>
            </a:r>
            <a:endParaRPr lang="en-US" sz="1300" noProof="1"/>
          </a:p>
        </p:txBody>
      </p:sp>
      <p:sp>
        <p:nvSpPr>
          <p:cNvPr id="8" name="w1-shape"/>
          <p:cNvSpPr/>
          <p:nvPr/>
        </p:nvSpPr>
        <p:spPr>
          <a:xfrm>
            <a:off x="3683000" y="1930400"/>
            <a:ext cx="2794000" cy="711200"/>
          </a:xfrm>
          <a:prstGeom prst="rect">
            <a:avLst/>
          </a:prstGeom>
          <a:solidFill>
            <a:srgbClr val="171B22"/>
          </a:solidFill>
          <a:ln w="12700">
            <a:solidFill>
              <a:srgbClr val="2C323C"/>
            </a:solidFill>
          </a:ln>
        </p:spPr>
      </p:sp>
      <p:sp>
        <p:nvSpPr>
          <p:cNvPr id="9" name="w1-text"/>
          <p:cNvSpPr txBox="1"/>
          <p:nvPr/>
        </p:nvSpPr>
        <p:spPr>
          <a:xfrm>
            <a:off x="3683000" y="1930400"/>
            <a:ext cx="2794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C7CCD4"/>
                </a:solidFill>
                <a:latin typeface="MiSans"/>
                <a:ea typeface="MiSans"/>
              </a:rPr>
              <a:t>Worker 1 · 独立工作树</a:t>
            </a:r>
            <a:endParaRPr lang="en-US" sz="1300" noProof="1"/>
          </a:p>
        </p:txBody>
      </p:sp>
      <p:sp>
        <p:nvSpPr>
          <p:cNvPr id="10" name="w2-shape"/>
          <p:cNvSpPr/>
          <p:nvPr/>
        </p:nvSpPr>
        <p:spPr>
          <a:xfrm>
            <a:off x="3683000" y="3048000"/>
            <a:ext cx="2794000" cy="711200"/>
          </a:xfrm>
          <a:prstGeom prst="rect">
            <a:avLst/>
          </a:prstGeom>
          <a:solidFill>
            <a:srgbClr val="171B22"/>
          </a:solidFill>
          <a:ln w="12700">
            <a:solidFill>
              <a:srgbClr val="2C323C"/>
            </a:solidFill>
          </a:ln>
        </p:spPr>
      </p:sp>
      <p:sp>
        <p:nvSpPr>
          <p:cNvPr id="11" name="w2-text"/>
          <p:cNvSpPr txBox="1"/>
          <p:nvPr/>
        </p:nvSpPr>
        <p:spPr>
          <a:xfrm>
            <a:off x="3683000" y="3048000"/>
            <a:ext cx="2794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C7CCD4"/>
                </a:solidFill>
                <a:latin typeface="MiSans"/>
                <a:ea typeface="MiSans"/>
              </a:rPr>
              <a:t>Worker 2 · 独立工作树</a:t>
            </a:r>
            <a:endParaRPr lang="en-US" sz="1300" noProof="1"/>
          </a:p>
        </p:txBody>
      </p:sp>
      <p:sp>
        <p:nvSpPr>
          <p:cNvPr id="12" name="w3-shape"/>
          <p:cNvSpPr/>
          <p:nvPr/>
        </p:nvSpPr>
        <p:spPr>
          <a:xfrm>
            <a:off x="3683000" y="4165600"/>
            <a:ext cx="2794000" cy="711200"/>
          </a:xfrm>
          <a:prstGeom prst="rect">
            <a:avLst/>
          </a:prstGeom>
          <a:solidFill>
            <a:srgbClr val="171B22"/>
          </a:solidFill>
          <a:ln w="12700">
            <a:solidFill>
              <a:srgbClr val="2C323C"/>
            </a:solidFill>
          </a:ln>
        </p:spPr>
      </p:sp>
      <p:sp>
        <p:nvSpPr>
          <p:cNvPr id="13" name="w3-text"/>
          <p:cNvSpPr txBox="1"/>
          <p:nvPr/>
        </p:nvSpPr>
        <p:spPr>
          <a:xfrm>
            <a:off x="3683000" y="4165600"/>
            <a:ext cx="27940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300" noProof="1">
                <a:solidFill>
                  <a:srgbClr val="C7CCD4"/>
                </a:solidFill>
                <a:latin typeface="MiSans"/>
                <a:ea typeface="MiSans"/>
              </a:rPr>
              <a:t>Worker 3 · 独立工作树</a:t>
            </a:r>
            <a:endParaRPr lang="en-US" sz="1300" noProof="1"/>
          </a:p>
        </p:txBody>
      </p:sp>
      <p:sp>
        <p:nvSpPr>
          <p:cNvPr id="14" name="arb-shape"/>
          <p:cNvSpPr/>
          <p:nvPr/>
        </p:nvSpPr>
        <p:spPr>
          <a:xfrm>
            <a:off x="7569200" y="2794000"/>
            <a:ext cx="2159000" cy="1219200"/>
          </a:xfrm>
          <a:prstGeom prst="rect">
            <a:avLst/>
          </a:prstGeom>
          <a:solidFill>
            <a:srgbClr val="171B22"/>
          </a:solidFill>
          <a:ln w="19050">
            <a:solidFill>
              <a:srgbClr val="E8A33D"/>
            </a:solidFill>
          </a:ln>
        </p:spPr>
      </p:sp>
      <p:sp>
        <p:nvSpPr>
          <p:cNvPr id="15" name="arb-text"/>
          <p:cNvSpPr txBox="1"/>
          <p:nvPr/>
        </p:nvSpPr>
        <p:spPr>
          <a:xfrm>
            <a:off x="7569200" y="2794000"/>
            <a:ext cx="2159000" cy="1219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50000"/>
              </a:lnSpc>
            </a:pPr>
            <a:r>
              <a:rPr lang="en-US" sz="1300" noProof="1" b="1">
                <a:solidFill>
                  <a:srgbClr val="EDEFF2"/>
                </a:solidFill>
                <a:latin typeface="MiSans"/>
                <a:ea typeface="MiSans"/>
              </a:rPr>
              <a:t>仲裁逻辑</a:t>
            </a:r>
            <a:endParaRPr lang="en-US" sz="1300" noProof="1"/>
          </a:p>
          <a:p>
            <a:pPr algn="ct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评估候选结果</a:t>
            </a:r>
            <a:br/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选择最优方案</a:t>
            </a:r>
            <a:endParaRPr lang="en-US" sz="1300" noProof="1"/>
          </a:p>
        </p:txBody>
      </p:sp>
      <p:sp>
        <p:nvSpPr>
          <p:cNvPr id="16" name="out-shape"/>
          <p:cNvSpPr/>
          <p:nvPr/>
        </p:nvSpPr>
        <p:spPr>
          <a:xfrm>
            <a:off x="10312400" y="2997200"/>
            <a:ext cx="1066800" cy="8128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17" name="out-text"/>
          <p:cNvSpPr txBox="1"/>
          <p:nvPr/>
        </p:nvSpPr>
        <p:spPr>
          <a:xfrm>
            <a:off x="10312400" y="2997200"/>
            <a:ext cx="1066800" cy="8128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 anchor="ctr"/>
          <a:lstStyle/>
          <a:p>
            <a:pPr algn="ctr">
              <a:lnSpc>
                <a:spcPct val="120000"/>
              </a:lnSpc>
            </a:pPr>
            <a:r>
              <a:rPr lang="en-US" sz="1300" noProof="1" b="1">
                <a:solidFill>
                  <a:srgbClr val="0C0E12"/>
                </a:solidFill>
                <a:latin typeface="MiSans"/>
                <a:ea typeface="MiSans"/>
              </a:rPr>
              <a:t>最终输出</a:t>
            </a:r>
            <a:endParaRPr lang="en-US" sz="1300" noProof="1"/>
          </a:p>
        </p:txBody>
      </p:sp>
      <p:sp>
        <p:nvSpPr>
          <p:cNvPr id="18" name="edge-in-1"/>
          <p:cNvSpPr/>
          <p:nvPr>
            <p:extLst>
              <p:ext uri="{F5677B7D-0D2A-4D9B-9A5C-6D8D7D0E5A5D}">
                <pptd:line encoding="base64url">eyJ2aWV3Qm94IjpbODYsODhdLCJwb2ludHMiOiIwLDg4IDg2LDAiLCJjdXJ2ZSI6InNoYXJwIn0</pptd:line>
              </p:ext>
            </p:extLst>
          </p:nvPr>
        </p:nvSpPr>
        <p:spPr>
          <a:xfrm>
            <a:off x="2590800" y="2286000"/>
            <a:ext cx="1092200" cy="1117600"/>
          </a:xfrm>
          <a:custGeom>
            <a:avLst/>
            <a:gdLst/>
            <a:ahLst/>
            <a:cxnLst/>
            <a:rect l="l" t="t" r="r" b="b"/>
            <a:pathLst>
              <a:path w="86" h="88">
                <a:moveTo>
                  <a:pt x="0" y="88"/>
                </a:moveTo>
                <a:lnTo>
                  <a:pt x="86" y="0"/>
                </a:lnTo>
              </a:path>
            </a:pathLst>
          </a:custGeom>
          <a:noFill/>
          <a:ln w="12700">
            <a:solidFill>
              <a:srgbClr val="8B929C"/>
            </a:solidFill>
            <a:tailEnd type="stealth"/>
          </a:ln>
        </p:spPr>
      </p:sp>
      <p:sp>
        <p:nvSpPr>
          <p:cNvPr id="19" name="edge-in-2"/>
          <p:cNvSpPr/>
          <p:nvPr>
            <p:extLst>
              <p:ext uri="{F5677B7D-0D2A-4D9B-9A5C-6D8D7D0E5A5D}">
                <pptd:line encoding="base64url">eyJ2aWV3Qm94IjpbODYsOF0sInBvaW50cyI6IjAsNCA4Niw0IiwiY3VydmUiOiJzaGFycCJ9</pptd:line>
              </p:ext>
            </p:extLst>
          </p:nvPr>
        </p:nvSpPr>
        <p:spPr>
          <a:xfrm>
            <a:off x="2590800" y="3352800"/>
            <a:ext cx="1092200" cy="101600"/>
          </a:xfrm>
          <a:custGeom>
            <a:avLst/>
            <a:gdLst/>
            <a:ahLst/>
            <a:cxnLst/>
            <a:rect l="l" t="t" r="r" b="b"/>
            <a:pathLst>
              <a:path w="86" h="8">
                <a:moveTo>
                  <a:pt x="0" y="4"/>
                </a:moveTo>
                <a:lnTo>
                  <a:pt x="86" y="4"/>
                </a:lnTo>
              </a:path>
            </a:pathLst>
          </a:custGeom>
          <a:noFill/>
          <a:ln w="12700">
            <a:solidFill>
              <a:srgbClr val="8B929C"/>
            </a:solidFill>
            <a:tailEnd type="stealth"/>
          </a:ln>
        </p:spPr>
      </p:sp>
      <p:sp>
        <p:nvSpPr>
          <p:cNvPr id="20" name="edge-in-3"/>
          <p:cNvSpPr/>
          <p:nvPr>
            <p:extLst>
              <p:ext uri="{F5677B7D-0D2A-4D9B-9A5C-6D8D7D0E5A5D}">
                <pptd:line encoding="base64url">eyJ2aWV3Qm94IjpbODYsODhdLCJwb2ludHMiOiIwLDAgODYsODgiLCJjdXJ2ZSI6InNoYXJwIn0</pptd:line>
              </p:ext>
            </p:extLst>
          </p:nvPr>
        </p:nvSpPr>
        <p:spPr>
          <a:xfrm>
            <a:off x="2590800" y="3403600"/>
            <a:ext cx="1092200" cy="1117600"/>
          </a:xfrm>
          <a:custGeom>
            <a:avLst/>
            <a:gdLst/>
            <a:ahLst/>
            <a:cxnLst/>
            <a:rect l="l" t="t" r="r" b="b"/>
            <a:pathLst>
              <a:path w="86" h="88">
                <a:moveTo>
                  <a:pt x="0" y="0"/>
                </a:moveTo>
                <a:lnTo>
                  <a:pt x="86" y="88"/>
                </a:lnTo>
              </a:path>
            </a:pathLst>
          </a:custGeom>
          <a:noFill/>
          <a:ln w="12700">
            <a:solidFill>
              <a:srgbClr val="8B929C"/>
            </a:solidFill>
            <a:tailEnd type="stealth"/>
          </a:ln>
        </p:spPr>
      </p:sp>
      <p:sp>
        <p:nvSpPr>
          <p:cNvPr id="21" name="edge-out-1"/>
          <p:cNvSpPr/>
          <p:nvPr>
            <p:extLst>
              <p:ext uri="{F5677B7D-0D2A-4D9B-9A5C-6D8D7D0E5A5D}">
                <pptd:line encoding="base64url">eyJ2aWV3Qm94IjpbODYsODhdLCJwb2ludHMiOiIwLDAgODYsODgiLCJjdXJ2ZSI6InNoYXJwIn0</pptd:line>
              </p:ext>
            </p:extLst>
          </p:nvPr>
        </p:nvSpPr>
        <p:spPr>
          <a:xfrm>
            <a:off x="6477000" y="2286000"/>
            <a:ext cx="1092200" cy="1117600"/>
          </a:xfrm>
          <a:custGeom>
            <a:avLst/>
            <a:gdLst/>
            <a:ahLst/>
            <a:cxnLst/>
            <a:rect l="l" t="t" r="r" b="b"/>
            <a:pathLst>
              <a:path w="86" h="88">
                <a:moveTo>
                  <a:pt x="0" y="0"/>
                </a:moveTo>
                <a:lnTo>
                  <a:pt x="86" y="88"/>
                </a:lnTo>
              </a:path>
            </a:pathLst>
          </a:custGeom>
          <a:noFill/>
          <a:ln w="12700">
            <a:solidFill>
              <a:srgbClr val="8B929C"/>
            </a:solidFill>
            <a:tailEnd type="stealth"/>
          </a:ln>
        </p:spPr>
      </p:sp>
      <p:sp>
        <p:nvSpPr>
          <p:cNvPr id="22" name="edge-out-2"/>
          <p:cNvSpPr/>
          <p:nvPr>
            <p:extLst>
              <p:ext uri="{F5677B7D-0D2A-4D9B-9A5C-6D8D7D0E5A5D}">
                <pptd:line encoding="base64url">eyJ2aWV3Qm94IjpbODYsOF0sInBvaW50cyI6IjAsNCA4Niw0IiwiY3VydmUiOiJzaGFycCJ9</pptd:line>
              </p:ext>
            </p:extLst>
          </p:nvPr>
        </p:nvSpPr>
        <p:spPr>
          <a:xfrm>
            <a:off x="6477000" y="3352800"/>
            <a:ext cx="1092200" cy="101600"/>
          </a:xfrm>
          <a:custGeom>
            <a:avLst/>
            <a:gdLst/>
            <a:ahLst/>
            <a:cxnLst/>
            <a:rect l="l" t="t" r="r" b="b"/>
            <a:pathLst>
              <a:path w="86" h="8">
                <a:moveTo>
                  <a:pt x="0" y="4"/>
                </a:moveTo>
                <a:lnTo>
                  <a:pt x="86" y="4"/>
                </a:lnTo>
              </a:path>
            </a:pathLst>
          </a:custGeom>
          <a:noFill/>
          <a:ln w="12700">
            <a:solidFill>
              <a:srgbClr val="8B929C"/>
            </a:solidFill>
            <a:tailEnd type="stealth"/>
          </a:ln>
        </p:spPr>
      </p:sp>
      <p:sp>
        <p:nvSpPr>
          <p:cNvPr id="23" name="edge-out-3"/>
          <p:cNvSpPr/>
          <p:nvPr>
            <p:extLst>
              <p:ext uri="{F5677B7D-0D2A-4D9B-9A5C-6D8D7D0E5A5D}">
                <pptd:line encoding="base64url">eyJ2aWV3Qm94IjpbODYsODhdLCJwb2ludHMiOiIwLDg4IDg2LDAiLCJjdXJ2ZSI6InNoYXJwIn0</pptd:line>
              </p:ext>
            </p:extLst>
          </p:nvPr>
        </p:nvSpPr>
        <p:spPr>
          <a:xfrm>
            <a:off x="6477000" y="3403600"/>
            <a:ext cx="1092200" cy="1117600"/>
          </a:xfrm>
          <a:custGeom>
            <a:avLst/>
            <a:gdLst/>
            <a:ahLst/>
            <a:cxnLst/>
            <a:rect l="l" t="t" r="r" b="b"/>
            <a:pathLst>
              <a:path w="86" h="88">
                <a:moveTo>
                  <a:pt x="0" y="88"/>
                </a:moveTo>
                <a:lnTo>
                  <a:pt x="86" y="0"/>
                </a:lnTo>
              </a:path>
            </a:pathLst>
          </a:custGeom>
          <a:noFill/>
          <a:ln w="12700">
            <a:solidFill>
              <a:srgbClr val="8B929C"/>
            </a:solidFill>
            <a:tailEnd type="stealth"/>
          </a:ln>
        </p:spPr>
      </p:sp>
      <p:sp>
        <p:nvSpPr>
          <p:cNvPr id="24" name="edge-final"/>
          <p:cNvSpPr/>
          <p:nvPr>
            <p:extLst>
              <p:ext uri="{F5677B7D-0D2A-4D9B-9A5C-6D8D7D0E5A5D}">
                <pptd:line encoding="base64url">eyJ2aWV3Qm94IjpbNDYsOF0sInBvaW50cyI6IjAsNCA0Niw0In0</pptd:line>
              </p:ext>
            </p:extLst>
          </p:nvPr>
        </p:nvSpPr>
        <p:spPr>
          <a:xfrm>
            <a:off x="9728200" y="3352800"/>
            <a:ext cx="584200" cy="101600"/>
          </a:xfrm>
          <a:custGeom>
            <a:avLst/>
            <a:gdLst/>
            <a:ahLst/>
            <a:cxnLst/>
            <a:rect l="l" t="t" r="r" b="b"/>
            <a:pathLst>
              <a:path w="46" h="8">
                <a:moveTo>
                  <a:pt x="0" y="4"/>
                </a:moveTo>
                <a:lnTo>
                  <a:pt x="46" y="4"/>
                </a:lnTo>
              </a:path>
            </a:pathLst>
          </a:custGeom>
          <a:noFill/>
          <a:ln w="25400" cap="rnd">
            <a:solidFill>
              <a:srgbClr val="E8A33D"/>
            </a:solidFill>
            <a:round/>
            <a:tailEnd type="stealth"/>
          </a:ln>
        </p:spPr>
      </p:sp>
      <p:sp>
        <p:nvSpPr>
          <p:cNvPr id="25" name="note"/>
          <p:cNvSpPr txBox="1"/>
          <p:nvPr/>
        </p:nvSpPr>
        <p:spPr>
          <a:xfrm>
            <a:off x="812800" y="5334000"/>
            <a:ext cx="10566400" cy="711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300" noProof="1">
                <a:solidFill>
                  <a:srgbClr val="C7CCD4"/>
                </a:solidFill>
                <a:latin typeface="MiSans"/>
                <a:ea typeface="MiSans"/>
              </a:rPr>
              <a:t>对于</a:t>
            </a:r>
            <a:r>
              <a:rPr lang="en-US" sz="1300" noProof="1" b="1">
                <a:solidFill>
                  <a:srgbClr val="C7CCD4"/>
                </a:solidFill>
                <a:latin typeface="MiSans"/>
                <a:ea typeface="MiSans"/>
              </a:rPr>
              <a:t>高价值业务流程</a:t>
            </a:r>
            <a:r>
              <a:rPr lang="en-US" sz="1300" noProof="1">
                <a:solidFill>
                  <a:srgbClr val="C7CCD4"/>
                </a:solidFill>
                <a:latin typeface="MiSans"/>
                <a:ea typeface="MiSans"/>
              </a:rPr>
              <a:t>，可通过增加执行次数换取更优候选结果，同时评估额外计算成本。</a:t>
            </a:r>
            <a:endParaRPr lang="en-US" sz="1300" noProof="1"/>
          </a:p>
        </p:txBody>
      </p:sp>
      <p:sp>
        <p:nvSpPr>
          <p:cNvPr id="26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27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15</a:t>
            </a:r>
            <a:endParaRPr lang="en-US" sz="1100" noProof="1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10 · 实践模式 ③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9652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retrieve-hints：检索并复用执行经验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5" name="body"/>
          <p:cNvSpPr txBox="1"/>
          <p:nvPr/>
        </p:nvSpPr>
        <p:spPr>
          <a:xfrm>
            <a:off x="812800" y="1803400"/>
            <a:ext cx="5842000" cy="2413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每次执行结束后触发 </a:t>
            </a:r>
            <a:r>
              <a:rPr lang="en-US" sz="1500" noProof="1">
                <a:solidFill>
                  <a:srgbClr val="E8A33D"/>
                </a:solidFill>
                <a:latin typeface="MiSans"/>
                <a:ea typeface="MiSans"/>
              </a:rPr>
              <a:t>hook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，分析 Codex 执行轨迹，提取领域相关的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经验与教训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，保存至 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.md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 文件。</a:t>
            </a:r>
            <a:endParaRPr lang="en-US" sz="1500" noProof="1"/>
          </a:p>
          <a:p>
            <a:pPr>
              <a:lnSpc>
                <a:spcPct val="170000"/>
              </a:lnSpc>
              <a:spcBef>
                <a:spcPts val="1200"/>
              </a:spcBef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后续任务通过 </a:t>
            </a:r>
            <a:r>
              <a:rPr lang="en-US" sz="1500" noProof="1">
                <a:solidFill>
                  <a:srgbClr val="E8A33D"/>
                </a:solidFill>
                <a:latin typeface="MiSans"/>
                <a:ea typeface="MiSans"/>
              </a:rPr>
              <a:t>retrieve-hints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 Skill 进行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语义检索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，将相关经验注入代理上下文。</a:t>
            </a:r>
            <a:endParaRPr lang="en-US" sz="1500" noProof="1"/>
          </a:p>
        </p:txBody>
      </p:sp>
      <p:sp>
        <p:nvSpPr>
          <p:cNvPr id="6" name="loop-panel"/>
          <p:cNvSpPr/>
          <p:nvPr/>
        </p:nvSpPr>
        <p:spPr>
          <a:xfrm>
            <a:off x="812800" y="4368800"/>
            <a:ext cx="5842000" cy="1270000"/>
          </a:xfrm>
          <a:prstGeom prst="rect">
            <a:avLst/>
          </a:prstGeom>
          <a:solidFill>
            <a:srgbClr val="171B22"/>
          </a:solidFill>
          <a:ln w="12700">
            <a:solidFill>
              <a:srgbClr val="2C323C"/>
            </a:solidFill>
          </a:ln>
        </p:spPr>
      </p:sp>
      <p:sp>
        <p:nvSpPr>
          <p:cNvPr id="7" name="loop"/>
          <p:cNvSpPr txBox="1"/>
          <p:nvPr/>
        </p:nvSpPr>
        <p:spPr>
          <a:xfrm>
            <a:off x="1066800" y="4546600"/>
            <a:ext cx="5334000" cy="965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90000"/>
              </a:lnSpc>
            </a:pPr>
            <a:r>
              <a:rPr lang="en-US" sz="1300" noProof="1">
                <a:solidFill>
                  <a:srgbClr val="3FB96F"/>
                </a:solidFill>
                <a:latin typeface="MiSans"/>
                <a:ea typeface="MiSans"/>
              </a:rPr>
              <a:t>执行任务 → 分析轨迹 → 保存经验（.md）</a:t>
            </a:r>
            <a:endParaRPr lang="en-US" sz="1300" noProof="1"/>
          </a:p>
          <a:p>
            <a:pPr>
              <a:lnSpc>
                <a:spcPct val="190000"/>
              </a:lnSpc>
            </a:pPr>
            <a:r>
              <a:rPr lang="en-US" sz="1300" noProof="1">
                <a:solidFill>
                  <a:srgbClr val="3FB96F"/>
                </a:solidFill>
                <a:latin typeface="MiSans"/>
                <a:ea typeface="MiSans"/>
              </a:rPr>
              <a:t>→ 检索相关经验 → 执行后续任务</a:t>
            </a:r>
            <a:r>
              <a:rPr lang="en-US" sz="1300" noProof="1">
                <a:solidFill>
                  <a:srgbClr val="C7CCD4"/>
                </a:solidFill>
                <a:latin typeface="MiSans"/>
                <a:ea typeface="MiSans"/>
              </a:rPr>
              <a:t/>
            </a:r>
            <a:r>
              <a:rPr lang="en-US" sz="1300" noProof="1">
                <a:solidFill>
                  <a:srgbClr val="8B929C"/>
                </a:solidFill>
                <a:latin typeface="MiSans"/>
                <a:ea typeface="MiSans"/>
              </a:rPr>
              <a:t/>
            </a:r>
            <a:endParaRPr lang="en-US" sz="1300" noProof="1"/>
          </a:p>
        </p:txBody>
      </p:sp>
      <p:pic>
        <p:nvPicPr>
          <p:cNvPr id="8" name="photo"/>
          <p:cNvPicPr/>
          <p:nvPr/>
        </p:nvPicPr>
        <p:blipFill>
          <a:blip r:embed="rId2"/>
          <a:srcRect l="12667" r="12667"/>
          <a:stretch>
            <a:fillRect/>
          </a:stretch>
        </p:blipFill>
        <p:spPr>
          <a:xfrm>
            <a:off x="7112000" y="1727200"/>
            <a:ext cx="4267200" cy="3810000"/>
          </a:xfrm>
          <a:prstGeom prst="rect">
            <a:avLst/>
          </a:prstGeom>
          <a:ln>
            <a:noFill/>
          </a:ln>
        </p:spPr>
      </p:pic>
      <p:sp>
        <p:nvSpPr>
          <p:cNvPr id="9" name="photo-border"/>
          <p:cNvSpPr/>
          <p:nvPr/>
        </p:nvSpPr>
        <p:spPr>
          <a:xfrm>
            <a:off x="7112000" y="1727200"/>
            <a:ext cx="4267200" cy="3810000"/>
          </a:xfrm>
          <a:prstGeom prst="rect">
            <a:avLst/>
          </a:prstGeom>
          <a:noFill/>
          <a:ln w="12700">
            <a:solidFill>
              <a:srgbClr val="2C323C"/>
            </a:solidFill>
          </a:ln>
        </p:spPr>
      </p:sp>
      <p:sp>
        <p:nvSpPr>
          <p:cNvPr id="10" name="photo-cap"/>
          <p:cNvSpPr txBox="1"/>
          <p:nvPr/>
        </p:nvSpPr>
        <p:spPr>
          <a:xfrm>
            <a:off x="7112000" y="5613400"/>
            <a:ext cx="426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执行经验存储与检索 · 图：Unsplash</a:t>
            </a:r>
            <a:endParaRPr lang="en-US" sz="1100" noProof="1"/>
          </a:p>
        </p:txBody>
      </p:sp>
      <p:sp>
        <p:nvSpPr>
          <p:cNvPr id="11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12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16</a:t>
            </a:r>
            <a:endParaRPr lang="en-US" sz="1100" noProof="1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812800" y="558800"/>
            <a:ext cx="508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11 · 实践模式 ④</a:t>
            </a:r>
            <a:endParaRPr lang="en-US" sz="1200" noProof="1"/>
          </a:p>
        </p:txBody>
      </p:sp>
      <p:sp>
        <p:nvSpPr>
          <p:cNvPr id="3" name="title"/>
          <p:cNvSpPr txBox="1"/>
          <p:nvPr/>
        </p:nvSpPr>
        <p:spPr>
          <a:xfrm>
            <a:off x="812800" y="838200"/>
            <a:ext cx="9652000" cy="5334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3000" noProof="1" b="1">
                <a:solidFill>
                  <a:srgbClr val="EDEFF2"/>
                </a:solidFill>
                <a:latin typeface="MiSans"/>
                <a:ea typeface="MiSans"/>
              </a:rPr>
              <a:t>skill-decomposer：拆解与重构复杂 Skill</a:t>
            </a:r>
            <a:endParaRPr lang="en-US" sz="3000" noProof="1"/>
          </a:p>
        </p:txBody>
      </p:sp>
      <p:sp>
        <p:nvSpPr>
          <p:cNvPr id="4" name="bar"/>
          <p:cNvSpPr/>
          <p:nvPr/>
        </p:nvSpPr>
        <p:spPr>
          <a:xfrm>
            <a:off x="812800" y="1473200"/>
            <a:ext cx="609600" cy="38100"/>
          </a:xfrm>
          <a:prstGeom prst="rect">
            <a:avLst/>
          </a:prstGeom>
          <a:solidFill>
            <a:srgbClr val="E8A33D"/>
          </a:solidFill>
          <a:ln>
            <a:noFill/>
          </a:ln>
        </p:spPr>
      </p:sp>
      <p:sp>
        <p:nvSpPr>
          <p:cNvPr id="5" name="body"/>
          <p:cNvSpPr txBox="1"/>
          <p:nvPr/>
        </p:nvSpPr>
        <p:spPr>
          <a:xfrm>
            <a:off x="812800" y="1803400"/>
            <a:ext cx="5842000" cy="2286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70000"/>
              </a:lnSpc>
            </a:pP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随着逻辑增加，Skill 可能出现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职责混杂与依赖耦合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，增加维护和复用难度。</a:t>
            </a:r>
            <a:endParaRPr lang="en-US" sz="1500" noProof="1"/>
          </a:p>
          <a:p>
            <a:pPr>
              <a:lnSpc>
                <a:spcPct val="170000"/>
              </a:lnSpc>
              <a:spcBef>
                <a:spcPts val="1200"/>
              </a:spcBef>
            </a:pPr>
            <a:r>
              <a:rPr lang="en-US" sz="1500" noProof="1">
                <a:solidFill>
                  <a:srgbClr val="E8A33D"/>
                </a:solidFill>
                <a:latin typeface="MiSans"/>
                <a:ea typeface="MiSans"/>
              </a:rPr>
              <a:t>skill-decomposer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 将复杂 Skill 重构为一个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外观接口（facade）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及多个</a:t>
            </a:r>
            <a:r>
              <a:rPr lang="en-US" sz="1500" noProof="1" b="1">
                <a:solidFill>
                  <a:srgbClr val="C7CCD4"/>
                </a:solidFill>
                <a:latin typeface="MiSans"/>
                <a:ea typeface="MiSans"/>
              </a:rPr>
              <a:t>可复用子模块</a:t>
            </a:r>
            <a:r>
              <a:rPr lang="en-US" sz="1500" noProof="1">
                <a:solidFill>
                  <a:srgbClr val="C7CCD4"/>
                </a:solidFill>
                <a:latin typeface="MiSans"/>
                <a:ea typeface="MiSans"/>
              </a:rPr>
              <a:t>。</a:t>
            </a:r>
            <a:endParaRPr lang="en-US" sz="1500" noProof="1"/>
          </a:p>
        </p:txBody>
      </p:sp>
      <p:sp>
        <p:nvSpPr>
          <p:cNvPr id="6" name="refactor"/>
          <p:cNvSpPr txBox="1"/>
          <p:nvPr/>
        </p:nvSpPr>
        <p:spPr>
          <a:xfrm>
            <a:off x="812800" y="4267200"/>
            <a:ext cx="5842000" cy="889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90000"/>
              </a:lnSpc>
            </a:pPr>
            <a:r>
              <a:rPr lang="en-US" sz="1400" noProof="1">
                <a:solidFill>
                  <a:srgbClr val="8B929C"/>
                </a:solidFill>
                <a:latin typeface="MiSans"/>
                <a:ea typeface="MiSans"/>
              </a:rPr>
              <a:t>复杂 Skill</a:t>
            </a:r>
            <a:r>
              <a:rPr lang="en-US" sz="1400" noProof="1">
                <a:solidFill>
                  <a:srgbClr val="E8A33D"/>
                </a:solidFill>
                <a:latin typeface="MiSans"/>
                <a:ea typeface="MiSans"/>
              </a:rPr>
              <a:t>　── 自动重构 ──▶　</a:t>
            </a:r>
            <a:r>
              <a:rPr lang="en-US" sz="1400" noProof="1">
                <a:solidFill>
                  <a:srgbClr val="EDEFF2"/>
                </a:solidFill>
                <a:latin typeface="MiSans"/>
                <a:ea typeface="MiSans"/>
              </a:rPr>
              <a:t>facade + 子模块</a:t>
            </a:r>
            <a:endParaRPr lang="en-US" sz="1400" noProof="1"/>
          </a:p>
          <a:p>
            <a:pPr>
              <a:lnSpc>
                <a:spcPct val="190000"/>
              </a:lnSpc>
            </a:pPr>
            <a:r>
              <a:rPr lang="en-US" sz="1400" noProof="1">
                <a:solidFill>
                  <a:srgbClr val="8B929C"/>
                </a:solidFill>
                <a:latin typeface="MiSans"/>
                <a:ea typeface="MiSans"/>
              </a:rPr>
              <a:t>将模块化设计应用于 Markdown 定义的 Agent Skills</a:t>
            </a:r>
            <a:endParaRPr lang="en-US" sz="1400" noProof="1"/>
          </a:p>
        </p:txBody>
      </p:sp>
      <p:pic>
        <p:nvPicPr>
          <p:cNvPr id="7" name="photo"/>
          <p:cNvPicPr/>
          <p:nvPr/>
        </p:nvPicPr>
        <p:blipFill>
          <a:blip r:embed="rId2"/>
          <a:srcRect l="15093" r="15093"/>
          <a:stretch>
            <a:fillRect/>
          </a:stretch>
        </p:blipFill>
        <p:spPr>
          <a:xfrm>
            <a:off x="7112000" y="1727200"/>
            <a:ext cx="4267200" cy="3810000"/>
          </a:xfrm>
          <a:prstGeom prst="rect">
            <a:avLst/>
          </a:prstGeom>
          <a:ln>
            <a:noFill/>
          </a:ln>
        </p:spPr>
      </p:pic>
      <p:sp>
        <p:nvSpPr>
          <p:cNvPr id="8" name="photo-border"/>
          <p:cNvSpPr/>
          <p:nvPr/>
        </p:nvSpPr>
        <p:spPr>
          <a:xfrm>
            <a:off x="7112000" y="1727200"/>
            <a:ext cx="4267200" cy="3810000"/>
          </a:xfrm>
          <a:prstGeom prst="rect">
            <a:avLst/>
          </a:prstGeom>
          <a:noFill/>
          <a:ln w="12700">
            <a:solidFill>
              <a:srgbClr val="2C323C"/>
            </a:solidFill>
          </a:ln>
        </p:spPr>
      </p:sp>
      <p:sp>
        <p:nvSpPr>
          <p:cNvPr id="9" name="photo-cap"/>
          <p:cNvSpPr txBox="1"/>
          <p:nvPr/>
        </p:nvSpPr>
        <p:spPr>
          <a:xfrm>
            <a:off x="7112000" y="5613400"/>
            <a:ext cx="426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复杂 Skill 的依赖耦合示意 · 图：Unsplash</a:t>
            </a:r>
            <a:endParaRPr lang="en-US" sz="1100" noProof="1"/>
          </a:p>
        </p:txBody>
      </p:sp>
      <p:sp>
        <p:nvSpPr>
          <p:cNvPr id="10" name="footer"/>
          <p:cNvSpPr txBox="1"/>
          <p:nvPr/>
        </p:nvSpPr>
        <p:spPr>
          <a:xfrm>
            <a:off x="812800" y="6477000"/>
            <a:ext cx="50800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meta-SWE · CONVEX26 技术笔记</a:t>
            </a:r>
            <a:endParaRPr lang="en-US" sz="1100" noProof="1"/>
          </a:p>
        </p:txBody>
      </p:sp>
      <p:sp>
        <p:nvSpPr>
          <p:cNvPr id="11" name="pagenum"/>
          <p:cNvSpPr txBox="1"/>
          <p:nvPr/>
        </p:nvSpPr>
        <p:spPr>
          <a:xfrm>
            <a:off x="10922000" y="6477000"/>
            <a:ext cx="457200" cy="2032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 anchor="t"/>
          <a:lstStyle/>
          <a:p>
            <a:pPr algn="r"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17</a:t>
            </a:r>
            <a:endParaRPr lang="en-US" sz="1100" noProof="1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a14="http://schemas.microsoft.com/office/drawing/2010/main" xmlns:c="http://schemas.openxmlformats.org/drawingml/2006/chart" xmlns:cx="http://schemas.microsoft.com/office/drawing/2014/chartex" xmlns:m="http://schemas.openxmlformats.org/officeDocument/2006/math" xmlns:mc="http://schemas.openxmlformats.org/markup-compatibility/2006" xmlns:pptd="https://kimi-design.msh.team/pptd/2026" xmlns:r="http://schemas.openxmlformats.org/officeDocument/2006/relationships" xmlns:p="http://schemas.openxmlformats.org/presentationml/2006/main">
  <p:cSld>
    <p:bg>
      <p:bgPr>
        <a:solidFill>
          <a:srgbClr val="0C0E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-img"/>
          <p:cNvPicPr/>
          <p:nvPr/>
        </p:nvPicPr>
        <p:blipFill>
          <a:blip r:embed="rId2"/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3" name="bg-overlay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0E12">
              <a:alpha val="85098"/>
            </a:srgbClr>
          </a:solidFill>
          <a:ln>
            <a:noFill/>
          </a:ln>
        </p:spPr>
      </p:sp>
      <p:sp>
        <p:nvSpPr>
          <p:cNvPr id="4" name="kicker"/>
          <p:cNvSpPr txBox="1"/>
          <p:nvPr/>
        </p:nvSpPr>
        <p:spPr>
          <a:xfrm>
            <a:off x="812800" y="1524000"/>
            <a:ext cx="812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200" noProof="1" spc="300" kern="0">
                <a:solidFill>
                  <a:srgbClr val="E8A33D"/>
                </a:solidFill>
                <a:latin typeface="MiSans"/>
                <a:ea typeface="MiSans"/>
              </a:rPr>
              <a:t>工程价值：意图、约束与评估</a:t>
            </a:r>
            <a:endParaRPr lang="en-US" sz="1200" noProof="1"/>
          </a:p>
        </p:txBody>
      </p:sp>
      <p:sp>
        <p:nvSpPr>
          <p:cNvPr id="5" name="quote"/>
          <p:cNvSpPr txBox="1"/>
          <p:nvPr/>
        </p:nvSpPr>
        <p:spPr>
          <a:xfrm>
            <a:off x="812800" y="1981200"/>
            <a:ext cx="10566400" cy="1397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50000"/>
              </a:lnSpc>
            </a:pPr>
            <a:r>
              <a:rPr lang="en-US" sz="2600" noProof="1">
                <a:solidFill>
                  <a:srgbClr val="EDEFF2"/>
                </a:solidFill>
                <a:latin typeface="MiSans"/>
                <a:ea typeface="MiSans"/>
              </a:rPr>
              <a:t>「软件的未来不是没有工程的代码，</a:t>
            </a:r>
            <a:endParaRPr lang="en-US" sz="1600" noProof="1"/>
          </a:p>
          <a:p>
            <a:pPr>
              <a:lnSpc>
                <a:spcPct val="150000"/>
              </a:lnSpc>
            </a:pPr>
            <a:r>
              <a:rPr lang="en-US" sz="2600" noProof="1">
                <a:solidFill>
                  <a:srgbClr val="EDEFF2"/>
                </a:solidFill>
                <a:latin typeface="MiSans"/>
                <a:ea typeface="MiSans"/>
              </a:rPr>
              <a:t>而是</a:t>
            </a:r>
            <a:r>
              <a:rPr lang="en-US" sz="2600" noProof="1" b="1">
                <a:solidFill>
                  <a:srgbClr val="E8A33D"/>
                </a:solidFill>
                <a:latin typeface="MiSans"/>
                <a:ea typeface="MiSans"/>
              </a:rPr>
              <a:t>超越代码的工程</a:t>
            </a:r>
            <a:r>
              <a:rPr lang="en-US" sz="2600" noProof="1">
                <a:solidFill>
                  <a:srgbClr val="EDEFF2"/>
                </a:solidFill>
                <a:latin typeface="MiSans"/>
                <a:ea typeface="MiSans"/>
              </a:rPr>
              <a:t>。」</a:t>
            </a:r>
            <a:endParaRPr lang="en-US" sz="1600" noProof="1"/>
          </a:p>
        </p:txBody>
      </p:sp>
      <p:sp>
        <p:nvSpPr>
          <p:cNvPr id="6" name="quote-src"/>
          <p:cNvSpPr txBox="1"/>
          <p:nvPr/>
        </p:nvSpPr>
        <p:spPr>
          <a:xfrm>
            <a:off x="812800" y="3454400"/>
            <a:ext cx="812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—— Luis Velasco《Manifesto of Disposable Code》（disposable-code.com）</a:t>
            </a:r>
            <a:endParaRPr lang="en-US" sz="1100" noProof="1"/>
          </a:p>
        </p:txBody>
      </p:sp>
      <p:sp>
        <p:nvSpPr>
          <p:cNvPr id="7" name="points"/>
          <p:cNvSpPr txBox="1"/>
          <p:nvPr/>
        </p:nvSpPr>
        <p:spPr>
          <a:xfrm>
            <a:off x="812800" y="4064000"/>
            <a:ext cx="10566400" cy="152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square" rtlCol="0"/>
          <a:lstStyle/>
          <a:p>
            <a:pPr>
              <a:lnSpc>
                <a:spcPct val="180000"/>
              </a:lnSpc>
            </a:pP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演讲提出，在 AI 原生开发中，</a:t>
            </a:r>
            <a:r>
              <a:rPr lang="en-US" sz="1400" noProof="1" b="1">
                <a:solidFill>
                  <a:srgbClr val="C7CCD4"/>
                </a:solidFill>
                <a:latin typeface="MiSans"/>
                <a:ea typeface="MiSans"/>
              </a:rPr>
              <a:t>工程价值的重心</a:t>
            </a: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转向</a:t>
            </a:r>
            <a:r>
              <a:rPr lang="en-US" sz="1400" noProof="1" b="1">
                <a:solidFill>
                  <a:srgbClr val="C7CCD4"/>
                </a:solidFill>
                <a:latin typeface="MiSans"/>
                <a:ea typeface="MiSans"/>
              </a:rPr>
              <a:t>定义意图、约束与评估规则的系统</a:t>
            </a: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。</a:t>
            </a:r>
            <a:endParaRPr lang="en-US" sz="1400" noProof="1"/>
          </a:p>
          <a:p>
            <a:pPr>
              <a:lnSpc>
                <a:spcPct val="180000"/>
              </a:lnSpc>
            </a:pP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随着代码生成与修改成本降低，工程设计需要关注承载这些规则的 </a:t>
            </a:r>
            <a:r>
              <a:rPr lang="en-US" sz="1400" noProof="1">
                <a:solidFill>
                  <a:srgbClr val="E8A33D"/>
                </a:solidFill>
                <a:latin typeface="MiSans"/>
                <a:ea typeface="MiSans"/>
              </a:rPr>
              <a:t>Markdown 架构模式</a:t>
            </a:r>
            <a:r>
              <a:rPr lang="en-US" sz="1400" noProof="1">
                <a:solidFill>
                  <a:srgbClr val="C7CCD4"/>
                </a:solidFill>
                <a:latin typeface="MiSans"/>
                <a:ea typeface="MiSans"/>
              </a:rPr>
              <a:t>。</a:t>
            </a:r>
            <a:endParaRPr lang="en-US" sz="1400" noProof="1"/>
          </a:p>
        </p:txBody>
      </p:sp>
      <p:sp>
        <p:nvSpPr>
          <p:cNvPr id="8" name="thanks"/>
          <p:cNvSpPr txBox="1"/>
          <p:nvPr/>
        </p:nvSpPr>
        <p:spPr>
          <a:xfrm>
            <a:off x="812800" y="5867400"/>
            <a:ext cx="8128000" cy="2540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EDEFF2"/>
                </a:solidFill>
                <a:latin typeface="MiSans"/>
                <a:ea typeface="MiSans"/>
              </a:rPr>
              <a:t>Luis Velasco · CONVEX26</a:t>
            </a:r>
            <a:endParaRPr lang="en-US" sz="1300" noProof="1"/>
          </a:p>
        </p:txBody>
      </p:sp>
      <p:sp>
        <p:nvSpPr>
          <p:cNvPr id="9" name="source"/>
          <p:cNvSpPr txBox="1"/>
          <p:nvPr/>
        </p:nvSpPr>
        <p:spPr>
          <a:xfrm>
            <a:off x="812800" y="6172200"/>
            <a:ext cx="8890000" cy="22860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wrap="none" rtlCol="0"/>
          <a:lstStyle/>
          <a:p>
            <a:pPr>
              <a:lnSpc>
                <a:spcPct val="150000"/>
              </a:lnSpc>
            </a:pP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来源：</a:t>
            </a:r>
            <a:r>
              <a:rPr lang="en-US" sz="1100" noProof="1" u="sng">
                <a:solidFill>
                  <a:srgbClr val="0563C1"/>
                </a:solidFill>
                <a:latin typeface="MiSans"/>
                <a:ea typeface="MiSans"/>
                <a:hlinkClick r:id="rId3"/>
              </a:rPr>
              <a:t>Agentic Coding &amp; Frontier Development（YouTube）</a:t>
            </a:r>
            <a:r>
              <a:rPr lang="en-US" sz="1100" noProof="1">
                <a:solidFill>
                  <a:srgbClr val="8B929C"/>
                </a:solidFill>
                <a:latin typeface="MiSans"/>
                <a:ea typeface="MiSans"/>
              </a:rPr>
              <a:t> · 图：Unsplash</a:t>
            </a:r>
            <a:endParaRPr lang="en-US" sz="1100" noProof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F2937"/>
      </a:dk2>
      <a:lt2>
        <a:srgbClr val="F3F4F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PTD">
      <a:majorFont>
        <a:latin typeface="MiSans"/>
        <a:ea typeface="MiSans"/>
        <a:cs typeface="MiSans"/>
      </a:majorFont>
      <a:minorFont>
        <a:latin typeface="MiSans"/>
        <a:ea typeface="MiSans"/>
        <a:cs typeface="MiSans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</a:theme>
</file>

<file path=customXml/provenance.xml><?xml version="1.0" encoding="utf-8"?>
<provenance xmlns="urn:kimi:pptd:provenance">
  <producer>Kimi Slides/Design</producer>
  <statement>Built by Kimi Slides/Design with PPTD</statement>
</provenance>
</file>

<file path=docProps/app.xml><?xml version="1.0" encoding="utf-8"?>
<Properties xmlns="http://schemas.openxmlformats.org/officeDocument/2006/extended-properties">
  <Application>Neo Design</Application>
  <Slides>18</Slides>
</Properties>
</file>

<file path=docProps/core.xml><?xml version="1.0" encoding="utf-8"?>
<cp:coreProperties xmlns:dc="http://purl.org/dc/elements/1.1/" xmlns:cp="http://schemas.openxmlformats.org/package/2006/metadata/core-properties">
  <dc:title>meta-SWE · Agentic Coding 干货笔记</dc:title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4" name="AIGC">
    <vt:lpwstr/>
  </property>
</Properties>
</file>